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34"/>
  </p:handoutMasterIdLst>
  <p:sldIdLst>
    <p:sldId id="957" r:id="rId4"/>
    <p:sldId id="958" r:id="rId6"/>
    <p:sldId id="279" r:id="rId7"/>
    <p:sldId id="959" r:id="rId8"/>
    <p:sldId id="759" r:id="rId9"/>
    <p:sldId id="760" r:id="rId10"/>
    <p:sldId id="781" r:id="rId11"/>
    <p:sldId id="907" r:id="rId12"/>
    <p:sldId id="908" r:id="rId13"/>
    <p:sldId id="937" r:id="rId14"/>
    <p:sldId id="920" r:id="rId15"/>
    <p:sldId id="921" r:id="rId16"/>
    <p:sldId id="922" r:id="rId17"/>
    <p:sldId id="923" r:id="rId18"/>
    <p:sldId id="924" r:id="rId19"/>
    <p:sldId id="926" r:id="rId20"/>
    <p:sldId id="927" r:id="rId21"/>
    <p:sldId id="925" r:id="rId22"/>
    <p:sldId id="939" r:id="rId23"/>
    <p:sldId id="929" r:id="rId24"/>
    <p:sldId id="931" r:id="rId25"/>
    <p:sldId id="930" r:id="rId26"/>
    <p:sldId id="932" r:id="rId27"/>
    <p:sldId id="934" r:id="rId28"/>
    <p:sldId id="936" r:id="rId29"/>
    <p:sldId id="935" r:id="rId30"/>
    <p:sldId id="918" r:id="rId31"/>
    <p:sldId id="938" r:id="rId32"/>
    <p:sldId id="270" r:id="rId33"/>
  </p:sldIdLst>
  <p:sldSz cx="12192000" cy="6858000"/>
  <p:notesSz cx="7103745" cy="10234295"/>
  <p:embeddedFontLst>
    <p:embeddedFont>
      <p:font typeface="黑体" panose="02010609060101010101" charset="-122"/>
      <p:regular r:id="rId39"/>
    </p:embeddedFont>
    <p:embeddedFont>
      <p:font typeface="微软雅黑" panose="020B0503020204020204" charset="-122"/>
      <p:regular r:id="rId40"/>
    </p:embeddedFont>
    <p:embeddedFont>
      <p:font typeface="华文细黑" panose="02010600040101010101" charset="-122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</p:embeddedFontLst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DAE3F3"/>
    <a:srgbClr val="F3B96D"/>
    <a:srgbClr val="8EC0B9"/>
    <a:srgbClr val="CCCC9F"/>
    <a:srgbClr val="DB4105"/>
    <a:srgbClr val="5A84AF"/>
    <a:srgbClr val="E4EDF4"/>
    <a:srgbClr val="7AC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2" y="340"/>
      </p:cViewPr>
      <p:guideLst>
        <p:guide orient="horz" pos="21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6" Type="http://schemas.openxmlformats.org/officeDocument/2006/relationships/tags" Target="tags/tag32.xml"/><Relationship Id="rId45" Type="http://schemas.openxmlformats.org/officeDocument/2006/relationships/font" Target="fonts/font7.fntdata"/><Relationship Id="rId44" Type="http://schemas.openxmlformats.org/officeDocument/2006/relationships/font" Target="fonts/font6.fntdata"/><Relationship Id="rId43" Type="http://schemas.openxmlformats.org/officeDocument/2006/relationships/font" Target="fonts/font5.fntdata"/><Relationship Id="rId42" Type="http://schemas.openxmlformats.org/officeDocument/2006/relationships/font" Target="fonts/font4.fntdata"/><Relationship Id="rId41" Type="http://schemas.openxmlformats.org/officeDocument/2006/relationships/font" Target="fonts/font3.fntdata"/><Relationship Id="rId40" Type="http://schemas.openxmlformats.org/officeDocument/2006/relationships/font" Target="fonts/font2.fntdata"/><Relationship Id="rId4" Type="http://schemas.openxmlformats.org/officeDocument/2006/relationships/slide" Target="slides/slide1.xml"/><Relationship Id="rId39" Type="http://schemas.openxmlformats.org/officeDocument/2006/relationships/font" Target="fonts/font1.fntdata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3C0D0-D39E-4E70-9BCA-283D268ED7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emf"/><Relationship Id="rId6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charset="-122"/>
                <a:sym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635" y="4853940"/>
            <a:ext cx="12192635" cy="200406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943100 h 1943100"/>
              <a:gd name="connsiteX3" fmla="*/ 0 w 12192000"/>
              <a:gd name="connsiteY3" fmla="*/ 1943100 h 1943100"/>
              <a:gd name="connsiteX4" fmla="*/ 0 w 12192000"/>
              <a:gd name="connsiteY4" fmla="*/ 0 h 1943100"/>
              <a:gd name="connsiteX0-1" fmla="*/ 14515 w 12192000"/>
              <a:gd name="connsiteY0-2" fmla="*/ 0 h 1943100"/>
              <a:gd name="connsiteX1-3" fmla="*/ 12192000 w 12192000"/>
              <a:gd name="connsiteY1-4" fmla="*/ 0 h 1943100"/>
              <a:gd name="connsiteX2-5" fmla="*/ 12192000 w 12192000"/>
              <a:gd name="connsiteY2-6" fmla="*/ 1943100 h 1943100"/>
              <a:gd name="connsiteX3-7" fmla="*/ 0 w 12192000"/>
              <a:gd name="connsiteY3-8" fmla="*/ 1943100 h 1943100"/>
              <a:gd name="connsiteX4-9" fmla="*/ 14515 w 12192000"/>
              <a:gd name="connsiteY4-10" fmla="*/ 0 h 1943100"/>
              <a:gd name="connsiteX0-11" fmla="*/ 14515 w 12192000"/>
              <a:gd name="connsiteY0-12" fmla="*/ 0 h 1943100"/>
              <a:gd name="connsiteX1-13" fmla="*/ 2705100 w 12192000"/>
              <a:gd name="connsiteY1-14" fmla="*/ 0 h 1943100"/>
              <a:gd name="connsiteX2-15" fmla="*/ 12192000 w 12192000"/>
              <a:gd name="connsiteY2-16" fmla="*/ 0 h 1943100"/>
              <a:gd name="connsiteX3-17" fmla="*/ 12192000 w 12192000"/>
              <a:gd name="connsiteY3-18" fmla="*/ 1943100 h 1943100"/>
              <a:gd name="connsiteX4-19" fmla="*/ 0 w 12192000"/>
              <a:gd name="connsiteY4-20" fmla="*/ 1943100 h 1943100"/>
              <a:gd name="connsiteX5" fmla="*/ 14515 w 12192000"/>
              <a:gd name="connsiteY5" fmla="*/ 0 h 1943100"/>
              <a:gd name="connsiteX0-21" fmla="*/ 14515 w 12192000"/>
              <a:gd name="connsiteY0-22" fmla="*/ 0 h 1943100"/>
              <a:gd name="connsiteX1-23" fmla="*/ 2641600 w 12192000"/>
              <a:gd name="connsiteY1-24" fmla="*/ 317500 h 1943100"/>
              <a:gd name="connsiteX2-25" fmla="*/ 12192000 w 12192000"/>
              <a:gd name="connsiteY2-26" fmla="*/ 0 h 1943100"/>
              <a:gd name="connsiteX3-27" fmla="*/ 12192000 w 12192000"/>
              <a:gd name="connsiteY3-28" fmla="*/ 1943100 h 1943100"/>
              <a:gd name="connsiteX4-29" fmla="*/ 0 w 12192000"/>
              <a:gd name="connsiteY4-30" fmla="*/ 1943100 h 1943100"/>
              <a:gd name="connsiteX5-31" fmla="*/ 14515 w 12192000"/>
              <a:gd name="connsiteY5-32" fmla="*/ 0 h 1943100"/>
              <a:gd name="connsiteX0-33" fmla="*/ 14515 w 12192000"/>
              <a:gd name="connsiteY0-34" fmla="*/ 0 h 1943100"/>
              <a:gd name="connsiteX1-35" fmla="*/ 2628900 w 12192000"/>
              <a:gd name="connsiteY1-36" fmla="*/ 63500 h 1943100"/>
              <a:gd name="connsiteX2-37" fmla="*/ 12192000 w 12192000"/>
              <a:gd name="connsiteY2-38" fmla="*/ 0 h 1943100"/>
              <a:gd name="connsiteX3-39" fmla="*/ 12192000 w 12192000"/>
              <a:gd name="connsiteY3-40" fmla="*/ 1943100 h 1943100"/>
              <a:gd name="connsiteX4-41" fmla="*/ 0 w 12192000"/>
              <a:gd name="connsiteY4-42" fmla="*/ 1943100 h 1943100"/>
              <a:gd name="connsiteX5-43" fmla="*/ 14515 w 12192000"/>
              <a:gd name="connsiteY5-44" fmla="*/ 0 h 1943100"/>
              <a:gd name="connsiteX0-45" fmla="*/ 14515 w 12192000"/>
              <a:gd name="connsiteY0-46" fmla="*/ 0 h 1943100"/>
              <a:gd name="connsiteX1-47" fmla="*/ 2628900 w 12192000"/>
              <a:gd name="connsiteY1-48" fmla="*/ 63500 h 1943100"/>
              <a:gd name="connsiteX2-49" fmla="*/ 12192000 w 12192000"/>
              <a:gd name="connsiteY2-50" fmla="*/ 0 h 1943100"/>
              <a:gd name="connsiteX3-51" fmla="*/ 12192000 w 12192000"/>
              <a:gd name="connsiteY3-52" fmla="*/ 1943100 h 1943100"/>
              <a:gd name="connsiteX4-53" fmla="*/ 0 w 12192000"/>
              <a:gd name="connsiteY4-54" fmla="*/ 1943100 h 1943100"/>
              <a:gd name="connsiteX5-55" fmla="*/ 14515 w 12192000"/>
              <a:gd name="connsiteY5-56" fmla="*/ 0 h 1943100"/>
              <a:gd name="connsiteX0-57" fmla="*/ 14515 w 12192000"/>
              <a:gd name="connsiteY0-58" fmla="*/ 0 h 1943100"/>
              <a:gd name="connsiteX1-59" fmla="*/ 2628900 w 12192000"/>
              <a:gd name="connsiteY1-60" fmla="*/ 63500 h 1943100"/>
              <a:gd name="connsiteX2-61" fmla="*/ 9067800 w 12192000"/>
              <a:gd name="connsiteY2-62" fmla="*/ 12700 h 1943100"/>
              <a:gd name="connsiteX3-63" fmla="*/ 12192000 w 12192000"/>
              <a:gd name="connsiteY3-64" fmla="*/ 0 h 1943100"/>
              <a:gd name="connsiteX4-65" fmla="*/ 12192000 w 12192000"/>
              <a:gd name="connsiteY4-66" fmla="*/ 1943100 h 1943100"/>
              <a:gd name="connsiteX5-67" fmla="*/ 0 w 12192000"/>
              <a:gd name="connsiteY5-68" fmla="*/ 1943100 h 1943100"/>
              <a:gd name="connsiteX6" fmla="*/ 14515 w 12192000"/>
              <a:gd name="connsiteY6" fmla="*/ 0 h 1943100"/>
              <a:gd name="connsiteX0-69" fmla="*/ 14515 w 12192000"/>
              <a:gd name="connsiteY0-70" fmla="*/ 0 h 1943100"/>
              <a:gd name="connsiteX1-71" fmla="*/ 2628900 w 12192000"/>
              <a:gd name="connsiteY1-72" fmla="*/ 63500 h 1943100"/>
              <a:gd name="connsiteX2-73" fmla="*/ 9067800 w 12192000"/>
              <a:gd name="connsiteY2-74" fmla="*/ 12700 h 1943100"/>
              <a:gd name="connsiteX3-75" fmla="*/ 12192000 w 12192000"/>
              <a:gd name="connsiteY3-76" fmla="*/ 0 h 1943100"/>
              <a:gd name="connsiteX4-77" fmla="*/ 12192000 w 12192000"/>
              <a:gd name="connsiteY4-78" fmla="*/ 1943100 h 1943100"/>
              <a:gd name="connsiteX5-79" fmla="*/ 0 w 12192000"/>
              <a:gd name="connsiteY5-80" fmla="*/ 1943100 h 1943100"/>
              <a:gd name="connsiteX6-81" fmla="*/ 14515 w 12192000"/>
              <a:gd name="connsiteY6-82" fmla="*/ 0 h 1943100"/>
              <a:gd name="connsiteX0-83" fmla="*/ 14515 w 12192000"/>
              <a:gd name="connsiteY0-84" fmla="*/ 0 h 1943100"/>
              <a:gd name="connsiteX1-85" fmla="*/ 2628900 w 12192000"/>
              <a:gd name="connsiteY1-86" fmla="*/ 63500 h 1943100"/>
              <a:gd name="connsiteX2-87" fmla="*/ 9077325 w 12192000"/>
              <a:gd name="connsiteY2-88" fmla="*/ 69850 h 1943100"/>
              <a:gd name="connsiteX3-89" fmla="*/ 12192000 w 12192000"/>
              <a:gd name="connsiteY3-90" fmla="*/ 0 h 1943100"/>
              <a:gd name="connsiteX4-91" fmla="*/ 12192000 w 12192000"/>
              <a:gd name="connsiteY4-92" fmla="*/ 1943100 h 1943100"/>
              <a:gd name="connsiteX5-93" fmla="*/ 0 w 12192000"/>
              <a:gd name="connsiteY5-94" fmla="*/ 1943100 h 1943100"/>
              <a:gd name="connsiteX6-95" fmla="*/ 14515 w 12192000"/>
              <a:gd name="connsiteY6-96" fmla="*/ 0 h 19431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81" y="connsiteY6-82"/>
              </a:cxn>
            </a:cxnLst>
            <a:rect l="l" t="t" r="r" b="b"/>
            <a:pathLst>
              <a:path w="12192000" h="1943100">
                <a:moveTo>
                  <a:pt x="14515" y="0"/>
                </a:moveTo>
                <a:cubicBezTo>
                  <a:pt x="885977" y="21167"/>
                  <a:pt x="1300238" y="385233"/>
                  <a:pt x="2628900" y="63500"/>
                </a:cubicBezTo>
                <a:lnTo>
                  <a:pt x="9077325" y="69850"/>
                </a:lnTo>
                <a:cubicBezTo>
                  <a:pt x="11198225" y="764117"/>
                  <a:pt x="11150600" y="4233"/>
                  <a:pt x="12192000" y="0"/>
                </a:cubicBezTo>
                <a:lnTo>
                  <a:pt x="12192000" y="1943100"/>
                </a:lnTo>
                <a:lnTo>
                  <a:pt x="0" y="1943100"/>
                </a:lnTo>
                <a:lnTo>
                  <a:pt x="14515" y="0"/>
                </a:lnTo>
                <a:close/>
              </a:path>
            </a:pathLst>
          </a:custGeom>
          <a:solidFill>
            <a:srgbClr val="EB6877"/>
          </a:solidFill>
          <a:ln w="381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5"/>
          <a:stretch>
            <a:fillRect/>
          </a:stretch>
        </p:blipFill>
        <p:spPr>
          <a:xfrm>
            <a:off x="2893783" y="3982065"/>
            <a:ext cx="6371303" cy="287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2" y="4259488"/>
            <a:ext cx="3810001" cy="259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-1"/>
            <a:ext cx="4638676" cy="316368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9" name="Freeform 244"/>
          <p:cNvSpPr/>
          <p:nvPr userDrawn="1"/>
        </p:nvSpPr>
        <p:spPr bwMode="auto">
          <a:xfrm flipH="1" flipV="1">
            <a:off x="10700124" y="1209674"/>
            <a:ext cx="415549" cy="428625"/>
          </a:xfrm>
          <a:custGeom>
            <a:avLst/>
            <a:gdLst>
              <a:gd name="T0" fmla="*/ 806 w 806"/>
              <a:gd name="T1" fmla="*/ 555 h 809"/>
              <a:gd name="T2" fmla="*/ 555 w 806"/>
              <a:gd name="T3" fmla="*/ 555 h 809"/>
              <a:gd name="T4" fmla="*/ 555 w 806"/>
              <a:gd name="T5" fmla="*/ 809 h 809"/>
              <a:gd name="T6" fmla="*/ 251 w 806"/>
              <a:gd name="T7" fmla="*/ 809 h 809"/>
              <a:gd name="T8" fmla="*/ 251 w 806"/>
              <a:gd name="T9" fmla="*/ 555 h 809"/>
              <a:gd name="T10" fmla="*/ 0 w 806"/>
              <a:gd name="T11" fmla="*/ 555 h 809"/>
              <a:gd name="T12" fmla="*/ 0 w 806"/>
              <a:gd name="T13" fmla="*/ 254 h 809"/>
              <a:gd name="T14" fmla="*/ 251 w 806"/>
              <a:gd name="T15" fmla="*/ 254 h 809"/>
              <a:gd name="T16" fmla="*/ 251 w 806"/>
              <a:gd name="T17" fmla="*/ 0 h 809"/>
              <a:gd name="T18" fmla="*/ 555 w 806"/>
              <a:gd name="T19" fmla="*/ 0 h 809"/>
              <a:gd name="T20" fmla="*/ 555 w 806"/>
              <a:gd name="T21" fmla="*/ 254 h 809"/>
              <a:gd name="T22" fmla="*/ 806 w 806"/>
              <a:gd name="T23" fmla="*/ 254 h 809"/>
              <a:gd name="T24" fmla="*/ 806 w 806"/>
              <a:gd name="T25" fmla="*/ 55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809">
                <a:moveTo>
                  <a:pt x="806" y="555"/>
                </a:moveTo>
                <a:lnTo>
                  <a:pt x="555" y="555"/>
                </a:lnTo>
                <a:lnTo>
                  <a:pt x="555" y="809"/>
                </a:lnTo>
                <a:lnTo>
                  <a:pt x="251" y="809"/>
                </a:lnTo>
                <a:lnTo>
                  <a:pt x="251" y="555"/>
                </a:lnTo>
                <a:lnTo>
                  <a:pt x="0" y="555"/>
                </a:lnTo>
                <a:lnTo>
                  <a:pt x="0" y="254"/>
                </a:lnTo>
                <a:lnTo>
                  <a:pt x="251" y="254"/>
                </a:lnTo>
                <a:lnTo>
                  <a:pt x="251" y="0"/>
                </a:lnTo>
                <a:lnTo>
                  <a:pt x="555" y="0"/>
                </a:lnTo>
                <a:lnTo>
                  <a:pt x="555" y="254"/>
                </a:lnTo>
                <a:lnTo>
                  <a:pt x="806" y="254"/>
                </a:lnTo>
                <a:lnTo>
                  <a:pt x="806" y="555"/>
                </a:lnTo>
                <a:close/>
              </a:path>
            </a:pathLst>
          </a:custGeom>
          <a:solidFill>
            <a:srgbClr val="0F365E"/>
          </a:solidFill>
          <a:ln>
            <a:solidFill>
              <a:srgbClr val="0F365E"/>
            </a:solidFill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8.png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9.png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9.png"/><Relationship Id="rId1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9.png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tags" Target="../tags/tag2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tags" Target="../tags/tag3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tags" Target="../tags/tag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98265" y="4256504"/>
            <a:ext cx="2689860" cy="566420"/>
            <a:chOff x="8046" y="6890"/>
            <a:chExt cx="3107" cy="892"/>
          </a:xfrm>
        </p:grpSpPr>
        <p:sp>
          <p:nvSpPr>
            <p:cNvPr id="5" name="圆角矩形 4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中南大学出版社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87220" y="629285"/>
            <a:ext cx="6711950" cy="28613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康复医学概论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（第二版）</a:t>
            </a:r>
            <a:endParaRPr lang="zh-CN" altLang="en-US" sz="4000" b="1" dirty="0" smtClean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15311" y="620822"/>
            <a:ext cx="2669518" cy="506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pPr algn="ctr"/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</a:rPr>
              <a:t>【案例导入】</a:t>
            </a:r>
            <a:endParaRPr lang="en-US" altLang="zh-CN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99977" y="1368152"/>
            <a:ext cx="10603897" cy="37312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患者，王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，男，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50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岁，主因“左侧肢体活动不利伴麻木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月余”以“右侧丘脑出血”入院。</a:t>
            </a:r>
            <a:endParaRPr lang="en-US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查体：左肩关节疼痛，</a:t>
            </a:r>
            <a:r>
              <a:rPr lang="zh-CN" altLang="en-US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被动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ROM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前屈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°外展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90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°，肩手综合征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期。左上肢布氏分期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III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期，左手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期，左侧下肢布氏分期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IV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期。左侧上肢肌张力改良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Ashworth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分级屈肌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级伸肌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级，左手</a:t>
            </a:r>
            <a:r>
              <a:rPr lang="zh-CN" altLang="en-US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屈肌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级，左侧下肢伸肌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III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级。左侧腱反射亢进，左侧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Babinski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征（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），左侧偏身深浅感觉中度减退。患者可自主翻身、起坐，健侧单腿站立可达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3-4s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，患侧＜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1s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，左踝关节下垂、内翻，左足跟腱短缩。</a:t>
            </a:r>
            <a:endParaRPr lang="en-US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99977" y="4778371"/>
            <a:ext cx="8037512" cy="14229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思考：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患者主要的功能障碍点有哪些？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如何制定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PT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OT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康复处方？</a:t>
            </a:r>
            <a:endParaRPr lang="zh-CN" altLang="en-US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5821" y="2413337"/>
            <a:ext cx="806035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</a:t>
            </a:r>
            <a:r>
              <a:rPr lang="zh-CN" altLang="en-US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二</a:t>
            </a:r>
            <a:r>
              <a:rPr lang="en-US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康复治疗</a:t>
            </a:r>
            <a:r>
              <a:rPr lang="zh-CN" altLang="en-US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记录</a:t>
            </a:r>
            <a:endParaRPr lang="zh-CN" altLang="en-U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547798" y="102355"/>
            <a:ext cx="72755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康复治疗记录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的定义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4"/>
          <p:cNvSpPr txBox="1">
            <a:spLocks noChangeArrowheads="1"/>
          </p:cNvSpPr>
          <p:nvPr/>
        </p:nvSpPr>
        <p:spPr bwMode="auto">
          <a:xfrm>
            <a:off x="896034" y="2213412"/>
            <a:ext cx="10399931" cy="21968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是康复治疗师执行康复医师处方医嘱情况的记录。</a:t>
            </a:r>
            <a:endParaRPr lang="en-US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康复治疗记录可以反应患者治疗中的情况及治疗后的变化，对于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临床及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科研资料收集有很重要的作用。</a:t>
            </a:r>
            <a:endParaRPr lang="zh-CN" altLang="en-US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661194" y="76487"/>
            <a:ext cx="427296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latinLnBrk="1"/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一、记录的内容与要求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19"/>
          <p:cNvSpPr txBox="1">
            <a:spLocks noChangeArrowheads="1"/>
          </p:cNvSpPr>
          <p:nvPr/>
        </p:nvSpPr>
        <p:spPr bwMode="auto">
          <a:xfrm>
            <a:off x="839432" y="1560570"/>
            <a:ext cx="10387012" cy="441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包括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患者的一般资料：姓名、性别、年龄、科别、床号、病案号。</a:t>
            </a:r>
            <a:endParaRPr lang="zh-CN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记录治疗日期、次数、部位、方法、剂量、时间、特殊情况（如疼痛、过敏反应，以及血压、心率、呼吸等全身反应）。</a:t>
            </a:r>
            <a:endParaRPr lang="zh-CN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相关量表评定或专项指标的观察及记录。</a:t>
            </a:r>
            <a:endParaRPr lang="zh-CN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治疗师签名。</a:t>
            </a:r>
            <a:endParaRPr lang="zh-CN" altLang="en-US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661194" y="100135"/>
            <a:ext cx="345530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latinLnBrk="1"/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二、康复评价分期</a:t>
            </a:r>
            <a:endParaRPr lang="zh-CN" altLang="zh-CN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1"/>
          <p:cNvGrpSpPr/>
          <p:nvPr/>
        </p:nvGrpSpPr>
        <p:grpSpPr bwMode="auto">
          <a:xfrm>
            <a:off x="5575191" y="2671762"/>
            <a:ext cx="2339975" cy="757238"/>
            <a:chOff x="4508178" y="2339272"/>
            <a:chExt cx="3465186" cy="1124355"/>
          </a:xfrm>
        </p:grpSpPr>
        <p:sp>
          <p:nvSpPr>
            <p:cNvPr id="5" name="椭圆 4"/>
            <p:cNvSpPr/>
            <p:nvPr/>
          </p:nvSpPr>
          <p:spPr>
            <a:xfrm>
              <a:off x="4508178" y="2339272"/>
              <a:ext cx="806350" cy="80849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zh-CN" sz="2000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zh-CN" sz="20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420317" y="2468915"/>
              <a:ext cx="2553047" cy="9947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rPr>
                <a:t>初期康复评价</a:t>
              </a:r>
              <a:endParaRPr lang="zh-CN" altLang="en-US" sz="2000" b="1" noProof="1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755" b="1" noProof="1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5932379" y="3632200"/>
            <a:ext cx="544512" cy="5461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zh-CN" altLang="zh-CN" sz="2000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22"/>
          <p:cNvGrpSpPr/>
          <p:nvPr/>
        </p:nvGrpSpPr>
        <p:grpSpPr bwMode="auto">
          <a:xfrm>
            <a:off x="5575191" y="4619625"/>
            <a:ext cx="2339975" cy="544512"/>
            <a:chOff x="4508170" y="5224978"/>
            <a:chExt cx="3465186" cy="807522"/>
          </a:xfrm>
        </p:grpSpPr>
        <p:sp>
          <p:nvSpPr>
            <p:cNvPr id="10" name="椭圆 9"/>
            <p:cNvSpPr/>
            <p:nvPr/>
          </p:nvSpPr>
          <p:spPr>
            <a:xfrm>
              <a:off x="4508170" y="5224978"/>
              <a:ext cx="806350" cy="8075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zh-CN" sz="2000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zh-CN" altLang="zh-CN" sz="20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矩形 28"/>
            <p:cNvSpPr>
              <a:spLocks noChangeArrowheads="1"/>
            </p:cNvSpPr>
            <p:nvPr/>
          </p:nvSpPr>
          <p:spPr bwMode="auto">
            <a:xfrm>
              <a:off x="5420494" y="5378006"/>
              <a:ext cx="2552862" cy="5933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00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rPr>
                <a:t>末期康复评价</a:t>
              </a:r>
              <a:endParaRPr lang="zh-CN" altLang="en-US" sz="2000" b="1" noProof="1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合 30"/>
          <p:cNvGrpSpPr/>
          <p:nvPr/>
        </p:nvGrpSpPr>
        <p:grpSpPr bwMode="auto">
          <a:xfrm>
            <a:off x="3181241" y="2906712"/>
            <a:ext cx="1997075" cy="1998663"/>
            <a:chOff x="959845" y="2687828"/>
            <a:chExt cx="2960503" cy="2960503"/>
          </a:xfrm>
        </p:grpSpPr>
        <p:sp>
          <p:nvSpPr>
            <p:cNvPr id="13" name="椭圆 12"/>
            <p:cNvSpPr/>
            <p:nvPr/>
          </p:nvSpPr>
          <p:spPr>
            <a:xfrm>
              <a:off x="959845" y="2687828"/>
              <a:ext cx="2960503" cy="296050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1718" tIns="30858" rIns="61718" bIns="30858"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3375" noProof="1">
                <a:gradFill>
                  <a:gsLst>
                    <a:gs pos="100000">
                      <a:schemeClr val="bg1"/>
                    </a:gs>
                    <a:gs pos="28000">
                      <a:schemeClr val="accent1">
                        <a:lumMod val="5000"/>
                        <a:lumOff val="95000"/>
                      </a:schemeClr>
                    </a:gs>
                    <a:gs pos="70000">
                      <a:srgbClr val="FFC000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4" name="图片 32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448254" y="3505200"/>
              <a:ext cx="2073747" cy="1403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矩形 14"/>
          <p:cNvSpPr/>
          <p:nvPr/>
        </p:nvSpPr>
        <p:spPr>
          <a:xfrm>
            <a:off x="6534041" y="3703637"/>
            <a:ext cx="1724025" cy="669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b="1" noProof="1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rPr>
              <a:t>中期康复评价</a:t>
            </a:r>
            <a:endParaRPr lang="zh-CN" altLang="en-US" sz="2000" b="1" noProof="1">
              <a:solidFill>
                <a:srgbClr val="2394C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755" b="1" noProof="1">
              <a:solidFill>
                <a:srgbClr val="FF7F7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46316" y="2370137"/>
            <a:ext cx="3071813" cy="3070225"/>
          </a:xfrm>
          <a:prstGeom prst="ellips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350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513693" y="133797"/>
            <a:ext cx="611513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latinLnBrk="1"/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二、康复评价分期</a:t>
            </a:r>
            <a:r>
              <a:rPr lang="en-US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800" b="1" spc="388" noProof="1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初期康复评价</a:t>
            </a:r>
            <a:endParaRPr lang="zh-CN" altLang="en-US" sz="2800" b="1" spc="388" noProof="1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latinLnBrk="1"/>
            <a:endParaRPr lang="zh-CN" altLang="zh-CN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00513" y="2211388"/>
            <a:ext cx="360362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239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27"/>
          <p:cNvGrpSpPr/>
          <p:nvPr/>
        </p:nvGrpSpPr>
        <p:grpSpPr bwMode="auto">
          <a:xfrm>
            <a:off x="4471988" y="2282825"/>
            <a:ext cx="3589337" cy="455613"/>
            <a:chOff x="5897880" y="1573585"/>
            <a:chExt cx="5318365" cy="673168"/>
          </a:xfrm>
        </p:grpSpPr>
        <p:sp>
          <p:nvSpPr>
            <p:cNvPr id="18" name="矩形 3"/>
            <p:cNvSpPr>
              <a:spLocks noChangeArrowheads="1"/>
            </p:cNvSpPr>
            <p:nvPr/>
          </p:nvSpPr>
          <p:spPr bwMode="auto">
            <a:xfrm>
              <a:off x="5994781" y="1573585"/>
              <a:ext cx="4773566" cy="5911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在患者入院</a:t>
              </a:r>
              <a:r>
                <a:rPr lang="en-US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7-10d</a:t>
              </a:r>
              <a:r>
                <a:rPr lang="zh-CN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内完成</a:t>
              </a:r>
              <a:endParaRPr lang="zh-CN" altLang="zh-CN" sz="2000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5897880" y="2230334"/>
              <a:ext cx="5090201" cy="16419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0990432" y="2021582"/>
              <a:ext cx="225813" cy="22517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100513" y="2908300"/>
            <a:ext cx="360362" cy="4953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2" name="组合 7"/>
          <p:cNvGrpSpPr/>
          <p:nvPr/>
        </p:nvGrpSpPr>
        <p:grpSpPr bwMode="auto">
          <a:xfrm>
            <a:off x="4413717" y="2933701"/>
            <a:ext cx="6634819" cy="563562"/>
            <a:chOff x="5897880" y="2316843"/>
            <a:chExt cx="5318365" cy="1047419"/>
          </a:xfrm>
        </p:grpSpPr>
        <p:sp>
          <p:nvSpPr>
            <p:cNvPr id="23" name="矩形 8"/>
            <p:cNvSpPr>
              <a:spLocks noChangeArrowheads="1"/>
            </p:cNvSpPr>
            <p:nvPr/>
          </p:nvSpPr>
          <p:spPr bwMode="auto">
            <a:xfrm>
              <a:off x="5994781" y="2316843"/>
              <a:ext cx="4776389" cy="10474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由康复组组长带头，其他康复组各专业成员评估</a:t>
              </a:r>
              <a:endPara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5897880" y="3263278"/>
              <a:ext cx="5090201" cy="16439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10990432" y="3054264"/>
              <a:ext cx="225813" cy="225453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100513" y="3621088"/>
            <a:ext cx="360362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239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7" name="组合 29"/>
          <p:cNvGrpSpPr/>
          <p:nvPr/>
        </p:nvGrpSpPr>
        <p:grpSpPr bwMode="auto">
          <a:xfrm>
            <a:off x="4418477" y="3691298"/>
            <a:ext cx="6576548" cy="552450"/>
            <a:chOff x="5897880" y="3389642"/>
            <a:chExt cx="5318365" cy="1049124"/>
          </a:xfrm>
        </p:grpSpPr>
        <p:sp>
          <p:nvSpPr>
            <p:cNvPr id="28" name="矩形 15"/>
            <p:cNvSpPr>
              <a:spLocks noChangeArrowheads="1"/>
            </p:cNvSpPr>
            <p:nvPr/>
          </p:nvSpPr>
          <p:spPr bwMode="auto">
            <a:xfrm>
              <a:off x="6011590" y="3389642"/>
              <a:ext cx="4821547" cy="10491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讨论</a:t>
              </a:r>
              <a:r>
                <a:rPr lang="zh-CN" altLang="zh-CN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患者的主要功能障碍并完善问题小结</a:t>
              </a:r>
              <a:endPara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897880" y="4321151"/>
              <a:ext cx="5090201" cy="16465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10990432" y="4111796"/>
              <a:ext cx="225813" cy="225820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4471988" y="4406900"/>
            <a:ext cx="3589337" cy="455613"/>
            <a:chOff x="5897880" y="4718739"/>
            <a:chExt cx="5318365" cy="674976"/>
          </a:xfrm>
        </p:grpSpPr>
        <p:sp>
          <p:nvSpPr>
            <p:cNvPr id="32" name="矩形 18"/>
            <p:cNvSpPr>
              <a:spLocks noChangeArrowheads="1"/>
            </p:cNvSpPr>
            <p:nvPr/>
          </p:nvSpPr>
          <p:spPr bwMode="auto">
            <a:xfrm>
              <a:off x="5950564" y="4718739"/>
              <a:ext cx="4821547" cy="3419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endParaRPr lang="zh-CN" altLang="zh-CN" sz="900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897880" y="5377251"/>
              <a:ext cx="5090201" cy="16464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10990432" y="5167939"/>
              <a:ext cx="225813" cy="225776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 bwMode="auto">
          <a:xfrm>
            <a:off x="1196975" y="2528888"/>
            <a:ext cx="2165350" cy="1936750"/>
            <a:chOff x="1045037" y="1968500"/>
            <a:chExt cx="3207657" cy="2870200"/>
          </a:xfrm>
        </p:grpSpPr>
        <p:sp>
          <p:nvSpPr>
            <p:cNvPr id="36" name="矩形 35"/>
            <p:cNvSpPr/>
            <p:nvPr/>
          </p:nvSpPr>
          <p:spPr>
            <a:xfrm>
              <a:off x="1045037" y="1968500"/>
              <a:ext cx="3207657" cy="2870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27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27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4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初期康复评价</a:t>
              </a:r>
              <a:endParaRPr lang="zh-CN" altLang="en-US" sz="24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7" name="图片 25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884313" y="2348656"/>
              <a:ext cx="1529105" cy="1195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8" name="组合 1"/>
          <p:cNvGrpSpPr/>
          <p:nvPr/>
        </p:nvGrpSpPr>
        <p:grpSpPr bwMode="auto">
          <a:xfrm>
            <a:off x="4100513" y="4335463"/>
            <a:ext cx="3457575" cy="587375"/>
            <a:chOff x="4100513" y="4335463"/>
            <a:chExt cx="3456801" cy="587435"/>
          </a:xfrm>
        </p:grpSpPr>
        <p:sp>
          <p:nvSpPr>
            <p:cNvPr id="39" name="矩形 38"/>
            <p:cNvSpPr/>
            <p:nvPr/>
          </p:nvSpPr>
          <p:spPr>
            <a:xfrm>
              <a:off x="4100513" y="4335463"/>
              <a:ext cx="360281" cy="4953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zh-CN" sz="2000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40" name="矩形 9"/>
            <p:cNvSpPr>
              <a:spLocks noChangeArrowheads="1"/>
            </p:cNvSpPr>
            <p:nvPr/>
          </p:nvSpPr>
          <p:spPr bwMode="auto">
            <a:xfrm>
              <a:off x="4551363" y="4522788"/>
              <a:ext cx="3005951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确定近期目标、远期目标</a:t>
              </a:r>
              <a:endParaRPr lang="zh-CN" altLang="en-US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513695" y="133797"/>
            <a:ext cx="6115136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latinLnBrk="1"/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二、康复评价分期</a:t>
            </a:r>
            <a:r>
              <a:rPr lang="en-US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800" b="1" spc="388" noProof="1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中期康复评价</a:t>
            </a:r>
            <a:endParaRPr lang="zh-CN" altLang="en-US" sz="2800" b="1" spc="388" noProof="1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latinLnBrk="1"/>
            <a:endParaRPr lang="zh-CN" altLang="zh-CN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056063" y="2111375"/>
            <a:ext cx="360362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239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4" name="组合 27"/>
          <p:cNvGrpSpPr/>
          <p:nvPr/>
        </p:nvGrpSpPr>
        <p:grpSpPr bwMode="auto">
          <a:xfrm>
            <a:off x="4427538" y="2182813"/>
            <a:ext cx="3589337" cy="454025"/>
            <a:chOff x="5897880" y="1573585"/>
            <a:chExt cx="5318365" cy="673168"/>
          </a:xfrm>
        </p:grpSpPr>
        <p:sp>
          <p:nvSpPr>
            <p:cNvPr id="55" name="矩形 3"/>
            <p:cNvSpPr>
              <a:spLocks noChangeArrowheads="1"/>
            </p:cNvSpPr>
            <p:nvPr/>
          </p:nvSpPr>
          <p:spPr bwMode="auto">
            <a:xfrm>
              <a:off x="5994781" y="1573585"/>
              <a:ext cx="4773566" cy="593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r>
                <a:rPr lang="zh-CN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在初期评价后</a:t>
              </a:r>
              <a:r>
                <a:rPr lang="en-US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个月内完成</a:t>
              </a:r>
              <a:endParaRPr lang="zh-CN" altLang="zh-CN" sz="2000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5897880" y="2230276"/>
              <a:ext cx="5090201" cy="16477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矩形 56"/>
            <p:cNvSpPr/>
            <p:nvPr/>
          </p:nvSpPr>
          <p:spPr>
            <a:xfrm>
              <a:off x="10990432" y="2020795"/>
              <a:ext cx="225813" cy="225958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4056063" y="2808288"/>
            <a:ext cx="360362" cy="4953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9" name="组合 7"/>
          <p:cNvGrpSpPr/>
          <p:nvPr/>
        </p:nvGrpSpPr>
        <p:grpSpPr bwMode="auto">
          <a:xfrm>
            <a:off x="4372452" y="2935288"/>
            <a:ext cx="7002369" cy="571500"/>
            <a:chOff x="5897880" y="2359562"/>
            <a:chExt cx="5318365" cy="1505262"/>
          </a:xfrm>
        </p:grpSpPr>
        <p:sp>
          <p:nvSpPr>
            <p:cNvPr id="60" name="矩形 8"/>
            <p:cNvSpPr>
              <a:spLocks noChangeArrowheads="1"/>
            </p:cNvSpPr>
            <p:nvPr/>
          </p:nvSpPr>
          <p:spPr bwMode="auto">
            <a:xfrm>
              <a:off x="5994781" y="2359562"/>
              <a:ext cx="4776389" cy="15052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讨论</a:t>
              </a:r>
              <a:r>
                <a:rPr lang="zh-CN" altLang="zh-CN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按初期评价所设定的目标是否完成，未完成的原因</a:t>
              </a:r>
              <a:endPara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5897880" y="3265072"/>
              <a:ext cx="5090201" cy="1411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矩形 61"/>
            <p:cNvSpPr/>
            <p:nvPr/>
          </p:nvSpPr>
          <p:spPr>
            <a:xfrm>
              <a:off x="10990432" y="3053394"/>
              <a:ext cx="225813" cy="225789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4056063" y="3521075"/>
            <a:ext cx="360362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239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64" name="组合 29"/>
          <p:cNvGrpSpPr/>
          <p:nvPr/>
        </p:nvGrpSpPr>
        <p:grpSpPr bwMode="auto">
          <a:xfrm>
            <a:off x="4427538" y="3689350"/>
            <a:ext cx="3589337" cy="400050"/>
            <a:chOff x="5897880" y="3804605"/>
            <a:chExt cx="5318365" cy="594445"/>
          </a:xfrm>
        </p:grpSpPr>
        <p:sp>
          <p:nvSpPr>
            <p:cNvPr id="65" name="矩形 15"/>
            <p:cNvSpPr>
              <a:spLocks noChangeArrowheads="1"/>
            </p:cNvSpPr>
            <p:nvPr/>
          </p:nvSpPr>
          <p:spPr bwMode="auto">
            <a:xfrm>
              <a:off x="6011590" y="3804605"/>
              <a:ext cx="4821547" cy="59444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r>
                <a:rPr lang="zh-CN" altLang="zh-CN" sz="2000" b="1" dirty="0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制定下一步康复治疗计划</a:t>
              </a:r>
              <a:endPara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5897880" y="4321207"/>
              <a:ext cx="5090201" cy="1651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10990432" y="4111263"/>
              <a:ext cx="225813" cy="226455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4056063" y="4235450"/>
            <a:ext cx="360362" cy="4953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69" name="组合 30"/>
          <p:cNvGrpSpPr/>
          <p:nvPr/>
        </p:nvGrpSpPr>
        <p:grpSpPr bwMode="auto">
          <a:xfrm>
            <a:off x="4427538" y="4305300"/>
            <a:ext cx="5126365" cy="503338"/>
            <a:chOff x="5897880" y="4718739"/>
            <a:chExt cx="5318365" cy="674976"/>
          </a:xfrm>
        </p:grpSpPr>
        <p:sp>
          <p:nvSpPr>
            <p:cNvPr id="70" name="矩形 18"/>
            <p:cNvSpPr>
              <a:spLocks noChangeArrowheads="1"/>
            </p:cNvSpPr>
            <p:nvPr/>
          </p:nvSpPr>
          <p:spPr bwMode="auto">
            <a:xfrm>
              <a:off x="5950564" y="4718739"/>
              <a:ext cx="4821547" cy="3419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endParaRPr lang="zh-CN" altLang="zh-CN" sz="900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5897880" y="5377251"/>
              <a:ext cx="5090201" cy="16464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矩形 71"/>
            <p:cNvSpPr/>
            <p:nvPr/>
          </p:nvSpPr>
          <p:spPr>
            <a:xfrm>
              <a:off x="10990432" y="5167939"/>
              <a:ext cx="225813" cy="225776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 bwMode="auto">
          <a:xfrm>
            <a:off x="1150938" y="2417763"/>
            <a:ext cx="2165350" cy="1938337"/>
            <a:chOff x="1045037" y="1968500"/>
            <a:chExt cx="3207657" cy="2870200"/>
          </a:xfrm>
        </p:grpSpPr>
        <p:sp>
          <p:nvSpPr>
            <p:cNvPr id="74" name="矩形 73"/>
            <p:cNvSpPr/>
            <p:nvPr/>
          </p:nvSpPr>
          <p:spPr>
            <a:xfrm>
              <a:off x="1045037" y="1968500"/>
              <a:ext cx="3207657" cy="2870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27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27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4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中期康复评价</a:t>
              </a:r>
              <a:endParaRPr lang="zh-CN" altLang="en-US" sz="24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75" name="图片 25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884313" y="2348656"/>
              <a:ext cx="1529105" cy="1195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6" name="矩形 10"/>
          <p:cNvSpPr>
            <a:spLocks noChangeArrowheads="1"/>
          </p:cNvSpPr>
          <p:nvPr/>
        </p:nvSpPr>
        <p:spPr bwMode="auto">
          <a:xfrm>
            <a:off x="4173182" y="4356100"/>
            <a:ext cx="47261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确定下一步近期目标、远期目标</a:t>
            </a:r>
            <a:endParaRPr lang="zh-CN" altLang="en-US" sz="20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513697" y="133797"/>
            <a:ext cx="6115136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latinLnBrk="1"/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二、康复评价分期</a:t>
            </a:r>
            <a:r>
              <a:rPr lang="en-US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800" b="1" spc="388" noProof="1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末期康复评价</a:t>
            </a:r>
            <a:endParaRPr lang="zh-CN" altLang="en-US" sz="2800" b="1" spc="388" noProof="1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latinLnBrk="1"/>
            <a:endParaRPr lang="zh-CN" altLang="zh-CN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225213" y="2263831"/>
            <a:ext cx="360362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239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1" name="组合 27"/>
          <p:cNvGrpSpPr/>
          <p:nvPr/>
        </p:nvGrpSpPr>
        <p:grpSpPr bwMode="auto">
          <a:xfrm>
            <a:off x="4596688" y="2335268"/>
            <a:ext cx="4429125" cy="455613"/>
            <a:chOff x="5897880" y="1573585"/>
            <a:chExt cx="5318365" cy="673168"/>
          </a:xfrm>
        </p:grpSpPr>
        <p:sp>
          <p:nvSpPr>
            <p:cNvPr id="32" name="矩形 3"/>
            <p:cNvSpPr>
              <a:spLocks noChangeArrowheads="1"/>
            </p:cNvSpPr>
            <p:nvPr/>
          </p:nvSpPr>
          <p:spPr bwMode="auto">
            <a:xfrm>
              <a:off x="5994781" y="1573585"/>
              <a:ext cx="4773566" cy="5911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r>
                <a:rPr lang="zh-CN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在患者出院前</a:t>
              </a:r>
              <a:r>
                <a:rPr lang="en-US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zh-CN" sz="2000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周进行</a:t>
              </a:r>
              <a:endParaRPr lang="zh-CN" altLang="zh-CN" sz="2000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897880" y="2230334"/>
              <a:ext cx="5089618" cy="16419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10991311" y="2021582"/>
              <a:ext cx="224934" cy="225171"/>
            </a:xfrm>
            <a:prstGeom prst="rect">
              <a:avLst/>
            </a:prstGeom>
            <a:solidFill>
              <a:srgbClr val="7A8C8E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4225213" y="2960743"/>
            <a:ext cx="360362" cy="4953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6" name="组合 7"/>
          <p:cNvGrpSpPr/>
          <p:nvPr/>
        </p:nvGrpSpPr>
        <p:grpSpPr bwMode="auto">
          <a:xfrm>
            <a:off x="4588750" y="2887718"/>
            <a:ext cx="6510174" cy="619125"/>
            <a:chOff x="5897880" y="2390077"/>
            <a:chExt cx="5318365" cy="889829"/>
          </a:xfrm>
        </p:grpSpPr>
        <p:sp>
          <p:nvSpPr>
            <p:cNvPr id="37" name="矩形 8"/>
            <p:cNvSpPr>
              <a:spLocks noChangeArrowheads="1"/>
            </p:cNvSpPr>
            <p:nvPr/>
          </p:nvSpPr>
          <p:spPr bwMode="auto">
            <a:xfrm>
              <a:off x="5994781" y="2390077"/>
              <a:ext cx="4776389" cy="5471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897880" y="3263428"/>
              <a:ext cx="5089618" cy="16478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>
              <a:off x="10991311" y="3053918"/>
              <a:ext cx="224934" cy="225988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4225213" y="3673531"/>
            <a:ext cx="360362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rgbClr val="2394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1" name="组合 29"/>
          <p:cNvGrpSpPr/>
          <p:nvPr/>
        </p:nvGrpSpPr>
        <p:grpSpPr bwMode="auto">
          <a:xfrm>
            <a:off x="4596688" y="3849743"/>
            <a:ext cx="6502236" cy="377544"/>
            <a:chOff x="5897880" y="3816811"/>
            <a:chExt cx="5318365" cy="547185"/>
          </a:xfrm>
        </p:grpSpPr>
        <p:sp>
          <p:nvSpPr>
            <p:cNvPr id="42" name="矩形 15"/>
            <p:cNvSpPr>
              <a:spLocks noChangeArrowheads="1"/>
            </p:cNvSpPr>
            <p:nvPr/>
          </p:nvSpPr>
          <p:spPr bwMode="auto">
            <a:xfrm>
              <a:off x="6011590" y="3816811"/>
              <a:ext cx="4821547" cy="5471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897880" y="4321724"/>
              <a:ext cx="5089618" cy="14091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矩形 43"/>
            <p:cNvSpPr/>
            <p:nvPr/>
          </p:nvSpPr>
          <p:spPr>
            <a:xfrm>
              <a:off x="10991311" y="4110366"/>
              <a:ext cx="224934" cy="225449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4225213" y="4387906"/>
            <a:ext cx="360362" cy="4953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zh-CN" sz="20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zh-CN" altLang="zh-CN" sz="2000" noProof="1">
              <a:solidFill>
                <a:srgbClr val="00091A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6" name="组合 30"/>
          <p:cNvGrpSpPr/>
          <p:nvPr/>
        </p:nvGrpSpPr>
        <p:grpSpPr bwMode="auto">
          <a:xfrm>
            <a:off x="4596688" y="4459343"/>
            <a:ext cx="4429125" cy="455613"/>
            <a:chOff x="5897880" y="4718739"/>
            <a:chExt cx="5318365" cy="674976"/>
          </a:xfrm>
        </p:grpSpPr>
        <p:sp>
          <p:nvSpPr>
            <p:cNvPr id="47" name="矩形 18"/>
            <p:cNvSpPr>
              <a:spLocks noChangeArrowheads="1"/>
            </p:cNvSpPr>
            <p:nvPr/>
          </p:nvSpPr>
          <p:spPr bwMode="auto">
            <a:xfrm>
              <a:off x="5950564" y="4718739"/>
              <a:ext cx="4821547" cy="3419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</a:pPr>
              <a:endParaRPr lang="zh-CN" altLang="zh-CN" sz="900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897880" y="5377251"/>
              <a:ext cx="5089618" cy="16464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10991311" y="5167939"/>
              <a:ext cx="224934" cy="225776"/>
            </a:xfrm>
            <a:prstGeom prst="rect">
              <a:avLst/>
            </a:prstGeom>
            <a:solidFill>
              <a:srgbClr val="7A8C8E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90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 bwMode="auto">
          <a:xfrm>
            <a:off x="1321675" y="2571806"/>
            <a:ext cx="2165350" cy="1936750"/>
            <a:chOff x="1045037" y="1968500"/>
            <a:chExt cx="3207657" cy="2870200"/>
          </a:xfrm>
        </p:grpSpPr>
        <p:sp>
          <p:nvSpPr>
            <p:cNvPr id="51" name="矩形 50"/>
            <p:cNvSpPr/>
            <p:nvPr/>
          </p:nvSpPr>
          <p:spPr>
            <a:xfrm>
              <a:off x="1045037" y="1968500"/>
              <a:ext cx="3207657" cy="28702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27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27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4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末期康复评价</a:t>
              </a:r>
              <a:endParaRPr lang="zh-CN" altLang="en-US" sz="24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52" name="图片 25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884313" y="2348656"/>
              <a:ext cx="1529105" cy="1195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7" name="矩形 10"/>
          <p:cNvSpPr>
            <a:spLocks noChangeArrowheads="1"/>
          </p:cNvSpPr>
          <p:nvPr/>
        </p:nvSpPr>
        <p:spPr bwMode="auto">
          <a:xfrm>
            <a:off x="4660188" y="2797231"/>
            <a:ext cx="609977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</a:t>
            </a: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复治疗经过的总结</a:t>
            </a:r>
            <a:r>
              <a:rPr lang="zh-CN" altLang="en-US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康复目标实施的程度</a:t>
            </a:r>
            <a:r>
              <a:rPr lang="zh-CN" altLang="en-US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功能和能力提高程度</a:t>
            </a:r>
            <a:endParaRPr lang="zh-CN" altLang="zh-CN" sz="20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8" name="矩形 37"/>
          <p:cNvSpPr>
            <a:spLocks noChangeArrowheads="1"/>
          </p:cNvSpPr>
          <p:nvPr/>
        </p:nvSpPr>
        <p:spPr bwMode="auto">
          <a:xfrm>
            <a:off x="4299825" y="4414893"/>
            <a:ext cx="4572000" cy="500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出院后建议及出院后的康复指导</a:t>
            </a:r>
            <a:endParaRPr lang="zh-CN" altLang="zh-CN" sz="20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矩形 38"/>
          <p:cNvSpPr>
            <a:spLocks noChangeArrowheads="1"/>
          </p:cNvSpPr>
          <p:nvPr/>
        </p:nvSpPr>
        <p:spPr bwMode="auto">
          <a:xfrm>
            <a:off x="4674421" y="3738735"/>
            <a:ext cx="6093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各种康复治疗方法的有效程度</a:t>
            </a:r>
            <a:r>
              <a:rPr lang="zh-CN" altLang="en-US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zh-CN" sz="20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经验及教训</a:t>
            </a:r>
            <a:endParaRPr lang="zh-CN" altLang="zh-CN" sz="20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661194" y="100135"/>
            <a:ext cx="26376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latinLnBrk="1"/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注意事项</a:t>
            </a:r>
            <a:endParaRPr lang="zh-CN" altLang="zh-CN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8493" y="2074089"/>
            <a:ext cx="10555014" cy="2935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评价会结束后由主管医师总结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并记录；</a:t>
            </a:r>
            <a:endParaRPr lang="zh-CN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康复评价会原则上每月一次，根据各地方住院时间政策可适当缩短间隔时间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zh-CN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如果患者住院时间较长，超过三个月，可在中期康复评价后</a:t>
            </a: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月进行“联合查房”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或“阶段小结”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，相当于</a:t>
            </a:r>
            <a:r>
              <a:rPr lang="en-US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次中期评价，内容与格式同康复评定记录。</a:t>
            </a:r>
            <a:endParaRPr lang="zh-CN" altLang="zh-CN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15311" y="620822"/>
            <a:ext cx="2669518" cy="506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pPr algn="ctr"/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</a:rPr>
              <a:t>【案例导入】</a:t>
            </a:r>
            <a:endParaRPr lang="en-US" altLang="zh-CN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30262" y="1892258"/>
            <a:ext cx="10394786" cy="37312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患者，男，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53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岁，主因“左侧肢体活动不利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年半”入院。患者于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年半前突发左侧肢体完全不能活动。诊断为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左侧大脑前动脉区急性脑梗死伴出血转化、急性心衰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，经治疗后患者手功能基本恢复正常，可独立步行，但步态僵硬，不能遵指令完成部分动作。既往有高血压病史、心脏瓣膜病、三尖瓣反流病史。</a:t>
            </a:r>
            <a:endParaRPr lang="en-US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思考：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患者在康复训练过程中应注意记录哪些特殊情况？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应记录哪些量表的评分？关注哪些专项指标？</a:t>
            </a:r>
            <a:endParaRPr lang="zh-CN" altLang="en-US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项目一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绪论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项目二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 </a:t>
              </a: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残疾学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68022" y="255395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项目三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康复医学基础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项目四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康复医学工作方式和流程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项目五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康复评定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项目六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康复治疗常用技术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008027" y="4401427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项目七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康复医学科的管理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90840" y="4372610"/>
            <a:ext cx="3698875" cy="539750"/>
            <a:chOff x="1397186" y="3857714"/>
            <a:chExt cx="4055189" cy="549605"/>
          </a:xfrm>
        </p:grpSpPr>
        <p:sp>
          <p:nvSpPr>
            <p:cNvPr id="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uFillTx/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项目八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社区康复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23437" y="5385106"/>
            <a:ext cx="3498580" cy="540000"/>
            <a:chOff x="1397186" y="3857714"/>
            <a:chExt cx="4055189" cy="549605"/>
          </a:xfrm>
        </p:grpSpPr>
        <p:sp>
          <p:nvSpPr>
            <p:cNvPr id="8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项目九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zh-CN" sz="1600" b="1" noProof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康复医学科病历书写规范</a:t>
              </a:r>
              <a:endParaRPr lang="zh-CN" altLang="en-US" sz="16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9862" y="2279330"/>
            <a:ext cx="974309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</a:t>
            </a:r>
            <a:r>
              <a:rPr lang="zh-CN" altLang="en-US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三</a:t>
            </a:r>
            <a:r>
              <a:rPr lang="en-US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康复</a:t>
            </a:r>
            <a:r>
              <a:rPr lang="zh-CN" altLang="en-US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病历书写规范</a:t>
            </a:r>
            <a:endParaRPr lang="zh-CN" altLang="en-U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547798" y="102355"/>
            <a:ext cx="727551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什么是康复病历？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1044766" y="2208104"/>
            <a:ext cx="10102467" cy="21968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康复病历是康复医疗机构根据对病人的调查研究，即问诊、体格检查、功能评定以及各种实验室检查、影像学检查等资料，进行综合、分析、整理后而书写成的具有康复医疗专业特点的记录。</a:t>
            </a:r>
            <a:endParaRPr lang="zh-CN" altLang="en-US" sz="24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115888" y="104488"/>
            <a:ext cx="482424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latinLnBrk="1"/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一、康复病历的特点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7"/>
          <p:cNvGrpSpPr/>
          <p:nvPr/>
        </p:nvGrpSpPr>
        <p:grpSpPr bwMode="auto">
          <a:xfrm>
            <a:off x="2528012" y="2636838"/>
            <a:ext cx="8034885" cy="1842852"/>
            <a:chOff x="1116007" y="1235047"/>
            <a:chExt cx="6381418" cy="1842192"/>
          </a:xfrm>
        </p:grpSpPr>
        <p:sp>
          <p:nvSpPr>
            <p:cNvPr id="5" name="Freeform 12"/>
            <p:cNvSpPr>
              <a:spLocks noChangeArrowheads="1"/>
            </p:cNvSpPr>
            <p:nvPr/>
          </p:nvSpPr>
          <p:spPr bwMode="auto">
            <a:xfrm>
              <a:off x="1116008" y="1235047"/>
              <a:ext cx="1110487" cy="858529"/>
            </a:xfrm>
            <a:custGeom>
              <a:avLst/>
              <a:gdLst>
                <a:gd name="T0" fmla="*/ 230 w 1999"/>
                <a:gd name="T1" fmla="*/ 1472 h 2057"/>
                <a:gd name="T2" fmla="*/ 232 w 1999"/>
                <a:gd name="T3" fmla="*/ 1401 h 2057"/>
                <a:gd name="T4" fmla="*/ 244 w 1999"/>
                <a:gd name="T5" fmla="*/ 1273 h 2057"/>
                <a:gd name="T6" fmla="*/ 263 w 1999"/>
                <a:gd name="T7" fmla="*/ 1160 h 2057"/>
                <a:gd name="T8" fmla="*/ 292 w 1999"/>
                <a:gd name="T9" fmla="*/ 1034 h 2057"/>
                <a:gd name="T10" fmla="*/ 337 w 1999"/>
                <a:gd name="T11" fmla="*/ 895 h 2057"/>
                <a:gd name="T12" fmla="*/ 397 w 1999"/>
                <a:gd name="T13" fmla="*/ 751 h 2057"/>
                <a:gd name="T14" fmla="*/ 436 w 1999"/>
                <a:gd name="T15" fmla="*/ 677 h 2057"/>
                <a:gd name="T16" fmla="*/ 479 w 1999"/>
                <a:gd name="T17" fmla="*/ 605 h 2057"/>
                <a:gd name="T18" fmla="*/ 528 w 1999"/>
                <a:gd name="T19" fmla="*/ 535 h 2057"/>
                <a:gd name="T20" fmla="*/ 582 w 1999"/>
                <a:gd name="T21" fmla="*/ 467 h 2057"/>
                <a:gd name="T22" fmla="*/ 643 w 1999"/>
                <a:gd name="T23" fmla="*/ 399 h 2057"/>
                <a:gd name="T24" fmla="*/ 711 w 1999"/>
                <a:gd name="T25" fmla="*/ 337 h 2057"/>
                <a:gd name="T26" fmla="*/ 787 w 1999"/>
                <a:gd name="T27" fmla="*/ 276 h 2057"/>
                <a:gd name="T28" fmla="*/ 868 w 1999"/>
                <a:gd name="T29" fmla="*/ 220 h 2057"/>
                <a:gd name="T30" fmla="*/ 958 w 1999"/>
                <a:gd name="T31" fmla="*/ 169 h 2057"/>
                <a:gd name="T32" fmla="*/ 1055 w 1999"/>
                <a:gd name="T33" fmla="*/ 125 h 2057"/>
                <a:gd name="T34" fmla="*/ 1162 w 1999"/>
                <a:gd name="T35" fmla="*/ 84 h 2057"/>
                <a:gd name="T36" fmla="*/ 1277 w 1999"/>
                <a:gd name="T37" fmla="*/ 53 h 2057"/>
                <a:gd name="T38" fmla="*/ 1400 w 1999"/>
                <a:gd name="T39" fmla="*/ 27 h 2057"/>
                <a:gd name="T40" fmla="*/ 1534 w 1999"/>
                <a:gd name="T41" fmla="*/ 10 h 2057"/>
                <a:gd name="T42" fmla="*/ 1676 w 1999"/>
                <a:gd name="T43" fmla="*/ 2 h 2057"/>
                <a:gd name="T44" fmla="*/ 1830 w 1999"/>
                <a:gd name="T45" fmla="*/ 2 h 2057"/>
                <a:gd name="T46" fmla="*/ 1993 w 1999"/>
                <a:gd name="T47" fmla="*/ 12 h 2057"/>
                <a:gd name="T48" fmla="*/ 1999 w 1999"/>
                <a:gd name="T49" fmla="*/ 76 h 2057"/>
                <a:gd name="T50" fmla="*/ 1999 w 1999"/>
                <a:gd name="T51" fmla="*/ 148 h 2057"/>
                <a:gd name="T52" fmla="*/ 1993 w 1999"/>
                <a:gd name="T53" fmla="*/ 243 h 2057"/>
                <a:gd name="T54" fmla="*/ 1980 w 1999"/>
                <a:gd name="T55" fmla="*/ 356 h 2057"/>
                <a:gd name="T56" fmla="*/ 1952 w 1999"/>
                <a:gd name="T57" fmla="*/ 481 h 2057"/>
                <a:gd name="T58" fmla="*/ 1909 w 1999"/>
                <a:gd name="T59" fmla="*/ 615 h 2057"/>
                <a:gd name="T60" fmla="*/ 1865 w 1999"/>
                <a:gd name="T61" fmla="*/ 720 h 2057"/>
                <a:gd name="T62" fmla="*/ 1830 w 1999"/>
                <a:gd name="T63" fmla="*/ 790 h 2057"/>
                <a:gd name="T64" fmla="*/ 1787 w 1999"/>
                <a:gd name="T65" fmla="*/ 860 h 2057"/>
                <a:gd name="T66" fmla="*/ 1738 w 1999"/>
                <a:gd name="T67" fmla="*/ 929 h 2057"/>
                <a:gd name="T68" fmla="*/ 1684 w 1999"/>
                <a:gd name="T69" fmla="*/ 999 h 2057"/>
                <a:gd name="T70" fmla="*/ 1621 w 1999"/>
                <a:gd name="T71" fmla="*/ 1065 h 2057"/>
                <a:gd name="T72" fmla="*/ 1551 w 1999"/>
                <a:gd name="T73" fmla="*/ 1129 h 2057"/>
                <a:gd name="T74" fmla="*/ 1474 w 1999"/>
                <a:gd name="T75" fmla="*/ 1189 h 2057"/>
                <a:gd name="T76" fmla="*/ 1388 w 1999"/>
                <a:gd name="T77" fmla="*/ 1248 h 2057"/>
                <a:gd name="T78" fmla="*/ 1293 w 1999"/>
                <a:gd name="T79" fmla="*/ 1302 h 2057"/>
                <a:gd name="T80" fmla="*/ 1187 w 1999"/>
                <a:gd name="T81" fmla="*/ 1353 h 2057"/>
                <a:gd name="T82" fmla="*/ 1075 w 1999"/>
                <a:gd name="T83" fmla="*/ 1398 h 2057"/>
                <a:gd name="T84" fmla="*/ 950 w 1999"/>
                <a:gd name="T85" fmla="*/ 1438 h 2057"/>
                <a:gd name="T86" fmla="*/ 816 w 1999"/>
                <a:gd name="T87" fmla="*/ 1472 h 2057"/>
                <a:gd name="T88" fmla="*/ 670 w 1999"/>
                <a:gd name="T89" fmla="*/ 1499 h 2057"/>
                <a:gd name="T90" fmla="*/ 512 w 1999"/>
                <a:gd name="T91" fmla="*/ 1520 h 2057"/>
                <a:gd name="T92" fmla="*/ 345 w 1999"/>
                <a:gd name="T93" fmla="*/ 1532 h 2057"/>
                <a:gd name="T94" fmla="*/ 230 w 1999"/>
                <a:gd name="T95" fmla="*/ 1586 h 2057"/>
                <a:gd name="T96" fmla="*/ 172 w 1999"/>
                <a:gd name="T97" fmla="*/ 1711 h 2057"/>
                <a:gd name="T98" fmla="*/ 142 w 1999"/>
                <a:gd name="T99" fmla="*/ 1791 h 2057"/>
                <a:gd name="T100" fmla="*/ 115 w 1999"/>
                <a:gd name="T101" fmla="*/ 1876 h 2057"/>
                <a:gd name="T102" fmla="*/ 96 w 1999"/>
                <a:gd name="T103" fmla="*/ 1962 h 2057"/>
                <a:gd name="T104" fmla="*/ 90 w 1999"/>
                <a:gd name="T105" fmla="*/ 2044 h 2057"/>
                <a:gd name="T106" fmla="*/ 18 w 1999"/>
                <a:gd name="T107" fmla="*/ 1991 h 2057"/>
                <a:gd name="T108" fmla="*/ 66 w 1999"/>
                <a:gd name="T109" fmla="*/ 1832 h 2057"/>
                <a:gd name="T110" fmla="*/ 119 w 1999"/>
                <a:gd name="T111" fmla="*/ 1688 h 2057"/>
                <a:gd name="T112" fmla="*/ 162 w 1999"/>
                <a:gd name="T113" fmla="*/ 1592 h 2057"/>
                <a:gd name="T114" fmla="*/ 207 w 1999"/>
                <a:gd name="T115" fmla="*/ 1507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284274" y="1280288"/>
              <a:ext cx="857205" cy="571470"/>
              <a:chOff x="1283891" y="1695061"/>
              <a:chExt cx="857250" cy="571500"/>
            </a:xfrm>
            <a:solidFill>
              <a:schemeClr val="bg1"/>
            </a:solidFill>
          </p:grpSpPr>
          <p:sp>
            <p:nvSpPr>
              <p:cNvPr id="41" name="Freeform 13"/>
              <p:cNvSpPr/>
              <p:nvPr/>
            </p:nvSpPr>
            <p:spPr bwMode="auto">
              <a:xfrm>
                <a:off x="1283891" y="1720064"/>
                <a:ext cx="844550" cy="546497"/>
              </a:xfrm>
              <a:custGeom>
                <a:avLst/>
                <a:gdLst>
                  <a:gd name="T0" fmla="*/ 11 w 1518"/>
                  <a:gd name="T1" fmla="*/ 1308 h 1310"/>
                  <a:gd name="T2" fmla="*/ 97 w 1518"/>
                  <a:gd name="T3" fmla="*/ 1168 h 1310"/>
                  <a:gd name="T4" fmla="*/ 128 w 1518"/>
                  <a:gd name="T5" fmla="*/ 1124 h 1310"/>
                  <a:gd name="T6" fmla="*/ 206 w 1518"/>
                  <a:gd name="T7" fmla="*/ 1022 h 1310"/>
                  <a:gd name="T8" fmla="*/ 290 w 1518"/>
                  <a:gd name="T9" fmla="*/ 925 h 1310"/>
                  <a:gd name="T10" fmla="*/ 335 w 1518"/>
                  <a:gd name="T11" fmla="*/ 876 h 1310"/>
                  <a:gd name="T12" fmla="*/ 428 w 1518"/>
                  <a:gd name="T13" fmla="*/ 783 h 1310"/>
                  <a:gd name="T14" fmla="*/ 525 w 1518"/>
                  <a:gd name="T15" fmla="*/ 695 h 1310"/>
                  <a:gd name="T16" fmla="*/ 677 w 1518"/>
                  <a:gd name="T17" fmla="*/ 567 h 1310"/>
                  <a:gd name="T18" fmla="*/ 782 w 1518"/>
                  <a:gd name="T19" fmla="*/ 485 h 1310"/>
                  <a:gd name="T20" fmla="*/ 998 w 1518"/>
                  <a:gd name="T21" fmla="*/ 331 h 1310"/>
                  <a:gd name="T22" fmla="*/ 1111 w 1518"/>
                  <a:gd name="T23" fmla="*/ 257 h 1310"/>
                  <a:gd name="T24" fmla="*/ 1308 w 1518"/>
                  <a:gd name="T25" fmla="*/ 141 h 1310"/>
                  <a:gd name="T26" fmla="*/ 1510 w 1518"/>
                  <a:gd name="T27" fmla="*/ 30 h 1310"/>
                  <a:gd name="T28" fmla="*/ 1518 w 1518"/>
                  <a:gd name="T29" fmla="*/ 20 h 1310"/>
                  <a:gd name="T30" fmla="*/ 1516 w 1518"/>
                  <a:gd name="T31" fmla="*/ 8 h 1310"/>
                  <a:gd name="T32" fmla="*/ 1508 w 1518"/>
                  <a:gd name="T33" fmla="*/ 0 h 1310"/>
                  <a:gd name="T34" fmla="*/ 1496 w 1518"/>
                  <a:gd name="T35" fmla="*/ 0 h 1310"/>
                  <a:gd name="T36" fmla="*/ 1444 w 1518"/>
                  <a:gd name="T37" fmla="*/ 26 h 1310"/>
                  <a:gd name="T38" fmla="*/ 1343 w 1518"/>
                  <a:gd name="T39" fmla="*/ 78 h 1310"/>
                  <a:gd name="T40" fmla="*/ 1195 w 1518"/>
                  <a:gd name="T41" fmla="*/ 168 h 1310"/>
                  <a:gd name="T42" fmla="*/ 1097 w 1518"/>
                  <a:gd name="T43" fmla="*/ 228 h 1310"/>
                  <a:gd name="T44" fmla="*/ 872 w 1518"/>
                  <a:gd name="T45" fmla="*/ 380 h 1310"/>
                  <a:gd name="T46" fmla="*/ 658 w 1518"/>
                  <a:gd name="T47" fmla="*/ 544 h 1310"/>
                  <a:gd name="T48" fmla="*/ 554 w 1518"/>
                  <a:gd name="T49" fmla="*/ 629 h 1310"/>
                  <a:gd name="T50" fmla="*/ 455 w 1518"/>
                  <a:gd name="T51" fmla="*/ 717 h 1310"/>
                  <a:gd name="T52" fmla="*/ 360 w 1518"/>
                  <a:gd name="T53" fmla="*/ 810 h 1310"/>
                  <a:gd name="T54" fmla="*/ 268 w 1518"/>
                  <a:gd name="T55" fmla="*/ 906 h 1310"/>
                  <a:gd name="T56" fmla="*/ 228 w 1518"/>
                  <a:gd name="T57" fmla="*/ 952 h 1310"/>
                  <a:gd name="T58" fmla="*/ 150 w 1518"/>
                  <a:gd name="T59" fmla="*/ 1050 h 1310"/>
                  <a:gd name="T60" fmla="*/ 113 w 1518"/>
                  <a:gd name="T61" fmla="*/ 1100 h 1310"/>
                  <a:gd name="T62" fmla="*/ 48 w 1518"/>
                  <a:gd name="T63" fmla="*/ 1198 h 1310"/>
                  <a:gd name="T64" fmla="*/ 21 w 1518"/>
                  <a:gd name="T65" fmla="*/ 1248 h 1310"/>
                  <a:gd name="T66" fmla="*/ 0 w 1518"/>
                  <a:gd name="T67" fmla="*/ 1303 h 1310"/>
                  <a:gd name="T68" fmla="*/ 0 w 1518"/>
                  <a:gd name="T69" fmla="*/ 1307 h 1310"/>
                  <a:gd name="T70" fmla="*/ 8 w 1518"/>
                  <a:gd name="T71" fmla="*/ 1310 h 1310"/>
                  <a:gd name="T72" fmla="*/ 11 w 1518"/>
                  <a:gd name="T73" fmla="*/ 1308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18" h="1310">
                    <a:moveTo>
                      <a:pt x="11" y="1308"/>
                    </a:moveTo>
                    <a:lnTo>
                      <a:pt x="11" y="1308"/>
                    </a:lnTo>
                    <a:lnTo>
                      <a:pt x="68" y="1215"/>
                    </a:lnTo>
                    <a:lnTo>
                      <a:pt x="97" y="1168"/>
                    </a:lnTo>
                    <a:lnTo>
                      <a:pt x="128" y="1124"/>
                    </a:lnTo>
                    <a:lnTo>
                      <a:pt x="128" y="1124"/>
                    </a:lnTo>
                    <a:lnTo>
                      <a:pt x="165" y="1071"/>
                    </a:lnTo>
                    <a:lnTo>
                      <a:pt x="206" y="1022"/>
                    </a:lnTo>
                    <a:lnTo>
                      <a:pt x="247" y="972"/>
                    </a:lnTo>
                    <a:lnTo>
                      <a:pt x="290" y="925"/>
                    </a:lnTo>
                    <a:lnTo>
                      <a:pt x="290" y="925"/>
                    </a:lnTo>
                    <a:lnTo>
                      <a:pt x="335" y="876"/>
                    </a:lnTo>
                    <a:lnTo>
                      <a:pt x="381" y="830"/>
                    </a:lnTo>
                    <a:lnTo>
                      <a:pt x="428" y="783"/>
                    </a:lnTo>
                    <a:lnTo>
                      <a:pt x="477" y="738"/>
                    </a:lnTo>
                    <a:lnTo>
                      <a:pt x="525" y="695"/>
                    </a:lnTo>
                    <a:lnTo>
                      <a:pt x="576" y="651"/>
                    </a:lnTo>
                    <a:lnTo>
                      <a:pt x="677" y="567"/>
                    </a:lnTo>
                    <a:lnTo>
                      <a:pt x="677" y="567"/>
                    </a:lnTo>
                    <a:lnTo>
                      <a:pt x="782" y="485"/>
                    </a:lnTo>
                    <a:lnTo>
                      <a:pt x="889" y="407"/>
                    </a:lnTo>
                    <a:lnTo>
                      <a:pt x="998" y="331"/>
                    </a:lnTo>
                    <a:lnTo>
                      <a:pt x="1111" y="257"/>
                    </a:lnTo>
                    <a:lnTo>
                      <a:pt x="1111" y="257"/>
                    </a:lnTo>
                    <a:lnTo>
                      <a:pt x="1208" y="197"/>
                    </a:lnTo>
                    <a:lnTo>
                      <a:pt x="1308" y="141"/>
                    </a:lnTo>
                    <a:lnTo>
                      <a:pt x="1510" y="30"/>
                    </a:lnTo>
                    <a:lnTo>
                      <a:pt x="1510" y="30"/>
                    </a:lnTo>
                    <a:lnTo>
                      <a:pt x="1514" y="24"/>
                    </a:lnTo>
                    <a:lnTo>
                      <a:pt x="1518" y="20"/>
                    </a:lnTo>
                    <a:lnTo>
                      <a:pt x="1518" y="14"/>
                    </a:lnTo>
                    <a:lnTo>
                      <a:pt x="1516" y="8"/>
                    </a:lnTo>
                    <a:lnTo>
                      <a:pt x="1514" y="4"/>
                    </a:lnTo>
                    <a:lnTo>
                      <a:pt x="1508" y="0"/>
                    </a:lnTo>
                    <a:lnTo>
                      <a:pt x="1502" y="0"/>
                    </a:lnTo>
                    <a:lnTo>
                      <a:pt x="1496" y="0"/>
                    </a:lnTo>
                    <a:lnTo>
                      <a:pt x="1496" y="0"/>
                    </a:lnTo>
                    <a:lnTo>
                      <a:pt x="1444" y="26"/>
                    </a:lnTo>
                    <a:lnTo>
                      <a:pt x="1393" y="51"/>
                    </a:lnTo>
                    <a:lnTo>
                      <a:pt x="1343" y="78"/>
                    </a:lnTo>
                    <a:lnTo>
                      <a:pt x="1292" y="108"/>
                    </a:lnTo>
                    <a:lnTo>
                      <a:pt x="1195" y="168"/>
                    </a:lnTo>
                    <a:lnTo>
                      <a:pt x="1097" y="228"/>
                    </a:lnTo>
                    <a:lnTo>
                      <a:pt x="1097" y="228"/>
                    </a:lnTo>
                    <a:lnTo>
                      <a:pt x="985" y="304"/>
                    </a:lnTo>
                    <a:lnTo>
                      <a:pt x="872" y="380"/>
                    </a:lnTo>
                    <a:lnTo>
                      <a:pt x="763" y="462"/>
                    </a:lnTo>
                    <a:lnTo>
                      <a:pt x="658" y="544"/>
                    </a:lnTo>
                    <a:lnTo>
                      <a:pt x="658" y="544"/>
                    </a:lnTo>
                    <a:lnTo>
                      <a:pt x="554" y="629"/>
                    </a:lnTo>
                    <a:lnTo>
                      <a:pt x="504" y="672"/>
                    </a:lnTo>
                    <a:lnTo>
                      <a:pt x="455" y="717"/>
                    </a:lnTo>
                    <a:lnTo>
                      <a:pt x="407" y="763"/>
                    </a:lnTo>
                    <a:lnTo>
                      <a:pt x="360" y="810"/>
                    </a:lnTo>
                    <a:lnTo>
                      <a:pt x="313" y="857"/>
                    </a:lnTo>
                    <a:lnTo>
                      <a:pt x="268" y="906"/>
                    </a:lnTo>
                    <a:lnTo>
                      <a:pt x="268" y="906"/>
                    </a:lnTo>
                    <a:lnTo>
                      <a:pt x="228" y="952"/>
                    </a:lnTo>
                    <a:lnTo>
                      <a:pt x="187" y="1001"/>
                    </a:lnTo>
                    <a:lnTo>
                      <a:pt x="150" y="1050"/>
                    </a:lnTo>
                    <a:lnTo>
                      <a:pt x="113" y="1100"/>
                    </a:lnTo>
                    <a:lnTo>
                      <a:pt x="113" y="1100"/>
                    </a:lnTo>
                    <a:lnTo>
                      <a:pt x="80" y="1147"/>
                    </a:lnTo>
                    <a:lnTo>
                      <a:pt x="48" y="1198"/>
                    </a:lnTo>
                    <a:lnTo>
                      <a:pt x="35" y="1223"/>
                    </a:lnTo>
                    <a:lnTo>
                      <a:pt x="21" y="1248"/>
                    </a:lnTo>
                    <a:lnTo>
                      <a:pt x="10" y="1275"/>
                    </a:lnTo>
                    <a:lnTo>
                      <a:pt x="0" y="1303"/>
                    </a:lnTo>
                    <a:lnTo>
                      <a:pt x="0" y="1303"/>
                    </a:lnTo>
                    <a:lnTo>
                      <a:pt x="0" y="1307"/>
                    </a:lnTo>
                    <a:lnTo>
                      <a:pt x="4" y="1310"/>
                    </a:lnTo>
                    <a:lnTo>
                      <a:pt x="8" y="1310"/>
                    </a:lnTo>
                    <a:lnTo>
                      <a:pt x="11" y="1308"/>
                    </a:lnTo>
                    <a:lnTo>
                      <a:pt x="11" y="13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1320404" y="1695061"/>
                <a:ext cx="820737" cy="522685"/>
                <a:chOff x="1320404" y="1695061"/>
                <a:chExt cx="820737" cy="522685"/>
              </a:xfrm>
              <a:grpFill/>
            </p:grpSpPr>
            <p:sp>
              <p:nvSpPr>
                <p:cNvPr id="43" name="Freeform 14"/>
                <p:cNvSpPr/>
                <p:nvPr/>
              </p:nvSpPr>
              <p:spPr bwMode="auto">
                <a:xfrm>
                  <a:off x="1910954" y="1695061"/>
                  <a:ext cx="117475" cy="122635"/>
                </a:xfrm>
                <a:custGeom>
                  <a:avLst/>
                  <a:gdLst>
                    <a:gd name="T0" fmla="*/ 196 w 212"/>
                    <a:gd name="T1" fmla="*/ 0 h 294"/>
                    <a:gd name="T2" fmla="*/ 196 w 212"/>
                    <a:gd name="T3" fmla="*/ 0 h 294"/>
                    <a:gd name="T4" fmla="*/ 181 w 212"/>
                    <a:gd name="T5" fmla="*/ 14 h 294"/>
                    <a:gd name="T6" fmla="*/ 163 w 212"/>
                    <a:gd name="T7" fmla="*/ 25 h 294"/>
                    <a:gd name="T8" fmla="*/ 150 w 212"/>
                    <a:gd name="T9" fmla="*/ 41 h 294"/>
                    <a:gd name="T10" fmla="*/ 134 w 212"/>
                    <a:gd name="T11" fmla="*/ 57 h 294"/>
                    <a:gd name="T12" fmla="*/ 109 w 212"/>
                    <a:gd name="T13" fmla="*/ 90 h 294"/>
                    <a:gd name="T14" fmla="*/ 85 w 212"/>
                    <a:gd name="T15" fmla="*/ 125 h 294"/>
                    <a:gd name="T16" fmla="*/ 64 w 212"/>
                    <a:gd name="T17" fmla="*/ 162 h 294"/>
                    <a:gd name="T18" fmla="*/ 44 w 212"/>
                    <a:gd name="T19" fmla="*/ 199 h 294"/>
                    <a:gd name="T20" fmla="*/ 23 w 212"/>
                    <a:gd name="T21" fmla="*/ 236 h 294"/>
                    <a:gd name="T22" fmla="*/ 2 w 212"/>
                    <a:gd name="T23" fmla="*/ 271 h 294"/>
                    <a:gd name="T24" fmla="*/ 2 w 212"/>
                    <a:gd name="T25" fmla="*/ 271 h 294"/>
                    <a:gd name="T26" fmla="*/ 0 w 212"/>
                    <a:gd name="T27" fmla="*/ 277 h 294"/>
                    <a:gd name="T28" fmla="*/ 0 w 212"/>
                    <a:gd name="T29" fmla="*/ 282 h 294"/>
                    <a:gd name="T30" fmla="*/ 4 w 212"/>
                    <a:gd name="T31" fmla="*/ 288 h 294"/>
                    <a:gd name="T32" fmla="*/ 7 w 212"/>
                    <a:gd name="T33" fmla="*/ 292 h 294"/>
                    <a:gd name="T34" fmla="*/ 11 w 212"/>
                    <a:gd name="T35" fmla="*/ 294 h 294"/>
                    <a:gd name="T36" fmla="*/ 17 w 212"/>
                    <a:gd name="T37" fmla="*/ 294 h 294"/>
                    <a:gd name="T38" fmla="*/ 23 w 212"/>
                    <a:gd name="T39" fmla="*/ 292 h 294"/>
                    <a:gd name="T40" fmla="*/ 27 w 212"/>
                    <a:gd name="T41" fmla="*/ 288 h 294"/>
                    <a:gd name="T42" fmla="*/ 27 w 212"/>
                    <a:gd name="T43" fmla="*/ 288 h 294"/>
                    <a:gd name="T44" fmla="*/ 48 w 212"/>
                    <a:gd name="T45" fmla="*/ 253 h 294"/>
                    <a:gd name="T46" fmla="*/ 68 w 212"/>
                    <a:gd name="T47" fmla="*/ 216 h 294"/>
                    <a:gd name="T48" fmla="*/ 107 w 212"/>
                    <a:gd name="T49" fmla="*/ 146 h 294"/>
                    <a:gd name="T50" fmla="*/ 130 w 212"/>
                    <a:gd name="T51" fmla="*/ 111 h 294"/>
                    <a:gd name="T52" fmla="*/ 153 w 212"/>
                    <a:gd name="T53" fmla="*/ 78 h 294"/>
                    <a:gd name="T54" fmla="*/ 179 w 212"/>
                    <a:gd name="T55" fmla="*/ 47 h 294"/>
                    <a:gd name="T56" fmla="*/ 208 w 212"/>
                    <a:gd name="T57" fmla="*/ 18 h 294"/>
                    <a:gd name="T58" fmla="*/ 208 w 212"/>
                    <a:gd name="T59" fmla="*/ 18 h 294"/>
                    <a:gd name="T60" fmla="*/ 210 w 212"/>
                    <a:gd name="T61" fmla="*/ 16 h 294"/>
                    <a:gd name="T62" fmla="*/ 212 w 212"/>
                    <a:gd name="T63" fmla="*/ 12 h 294"/>
                    <a:gd name="T64" fmla="*/ 212 w 212"/>
                    <a:gd name="T65" fmla="*/ 8 h 294"/>
                    <a:gd name="T66" fmla="*/ 210 w 212"/>
                    <a:gd name="T67" fmla="*/ 4 h 294"/>
                    <a:gd name="T68" fmla="*/ 208 w 212"/>
                    <a:gd name="T69" fmla="*/ 2 h 294"/>
                    <a:gd name="T70" fmla="*/ 204 w 212"/>
                    <a:gd name="T71" fmla="*/ 0 h 294"/>
                    <a:gd name="T72" fmla="*/ 200 w 212"/>
                    <a:gd name="T73" fmla="*/ 0 h 294"/>
                    <a:gd name="T74" fmla="*/ 196 w 212"/>
                    <a:gd name="T75" fmla="*/ 0 h 294"/>
                    <a:gd name="T76" fmla="*/ 196 w 212"/>
                    <a:gd name="T77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2" h="294">
                      <a:moveTo>
                        <a:pt x="196" y="0"/>
                      </a:moveTo>
                      <a:lnTo>
                        <a:pt x="196" y="0"/>
                      </a:lnTo>
                      <a:lnTo>
                        <a:pt x="181" y="14"/>
                      </a:lnTo>
                      <a:lnTo>
                        <a:pt x="163" y="25"/>
                      </a:lnTo>
                      <a:lnTo>
                        <a:pt x="150" y="41"/>
                      </a:lnTo>
                      <a:lnTo>
                        <a:pt x="134" y="57"/>
                      </a:lnTo>
                      <a:lnTo>
                        <a:pt x="109" y="90"/>
                      </a:lnTo>
                      <a:lnTo>
                        <a:pt x="85" y="125"/>
                      </a:lnTo>
                      <a:lnTo>
                        <a:pt x="64" y="162"/>
                      </a:lnTo>
                      <a:lnTo>
                        <a:pt x="44" y="199"/>
                      </a:lnTo>
                      <a:lnTo>
                        <a:pt x="23" y="236"/>
                      </a:lnTo>
                      <a:lnTo>
                        <a:pt x="2" y="271"/>
                      </a:lnTo>
                      <a:lnTo>
                        <a:pt x="2" y="271"/>
                      </a:lnTo>
                      <a:lnTo>
                        <a:pt x="0" y="277"/>
                      </a:lnTo>
                      <a:lnTo>
                        <a:pt x="0" y="282"/>
                      </a:lnTo>
                      <a:lnTo>
                        <a:pt x="4" y="288"/>
                      </a:lnTo>
                      <a:lnTo>
                        <a:pt x="7" y="292"/>
                      </a:lnTo>
                      <a:lnTo>
                        <a:pt x="11" y="294"/>
                      </a:lnTo>
                      <a:lnTo>
                        <a:pt x="17" y="294"/>
                      </a:lnTo>
                      <a:lnTo>
                        <a:pt x="23" y="292"/>
                      </a:lnTo>
                      <a:lnTo>
                        <a:pt x="27" y="288"/>
                      </a:lnTo>
                      <a:lnTo>
                        <a:pt x="27" y="288"/>
                      </a:lnTo>
                      <a:lnTo>
                        <a:pt x="48" y="253"/>
                      </a:lnTo>
                      <a:lnTo>
                        <a:pt x="68" y="216"/>
                      </a:lnTo>
                      <a:lnTo>
                        <a:pt x="107" y="146"/>
                      </a:lnTo>
                      <a:lnTo>
                        <a:pt x="130" y="111"/>
                      </a:lnTo>
                      <a:lnTo>
                        <a:pt x="153" y="78"/>
                      </a:lnTo>
                      <a:lnTo>
                        <a:pt x="179" y="47"/>
                      </a:lnTo>
                      <a:lnTo>
                        <a:pt x="208" y="18"/>
                      </a:lnTo>
                      <a:lnTo>
                        <a:pt x="208" y="18"/>
                      </a:lnTo>
                      <a:lnTo>
                        <a:pt x="210" y="16"/>
                      </a:lnTo>
                      <a:lnTo>
                        <a:pt x="212" y="12"/>
                      </a:lnTo>
                      <a:lnTo>
                        <a:pt x="212" y="8"/>
                      </a:lnTo>
                      <a:lnTo>
                        <a:pt x="210" y="4"/>
                      </a:lnTo>
                      <a:lnTo>
                        <a:pt x="208" y="2"/>
                      </a:lnTo>
                      <a:lnTo>
                        <a:pt x="204" y="0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9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noProof="1">
                    <a:solidFill>
                      <a:srgbClr val="00091A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44" name="Freeform 15"/>
                <p:cNvSpPr/>
                <p:nvPr/>
              </p:nvSpPr>
              <p:spPr bwMode="auto">
                <a:xfrm>
                  <a:off x="1637904" y="1715302"/>
                  <a:ext cx="142875" cy="244078"/>
                </a:xfrm>
                <a:custGeom>
                  <a:avLst/>
                  <a:gdLst>
                    <a:gd name="T0" fmla="*/ 242 w 257"/>
                    <a:gd name="T1" fmla="*/ 4 h 584"/>
                    <a:gd name="T2" fmla="*/ 242 w 257"/>
                    <a:gd name="T3" fmla="*/ 4 h 584"/>
                    <a:gd name="T4" fmla="*/ 209 w 257"/>
                    <a:gd name="T5" fmla="*/ 70 h 584"/>
                    <a:gd name="T6" fmla="*/ 175 w 257"/>
                    <a:gd name="T7" fmla="*/ 138 h 584"/>
                    <a:gd name="T8" fmla="*/ 113 w 257"/>
                    <a:gd name="T9" fmla="*/ 272 h 584"/>
                    <a:gd name="T10" fmla="*/ 113 w 257"/>
                    <a:gd name="T11" fmla="*/ 272 h 584"/>
                    <a:gd name="T12" fmla="*/ 80 w 257"/>
                    <a:gd name="T13" fmla="*/ 344 h 584"/>
                    <a:gd name="T14" fmla="*/ 51 w 257"/>
                    <a:gd name="T15" fmla="*/ 416 h 584"/>
                    <a:gd name="T16" fmla="*/ 24 w 257"/>
                    <a:gd name="T17" fmla="*/ 488 h 584"/>
                    <a:gd name="T18" fmla="*/ 12 w 257"/>
                    <a:gd name="T19" fmla="*/ 525 h 584"/>
                    <a:gd name="T20" fmla="*/ 2 w 257"/>
                    <a:gd name="T21" fmla="*/ 564 h 584"/>
                    <a:gd name="T22" fmla="*/ 2 w 257"/>
                    <a:gd name="T23" fmla="*/ 564 h 584"/>
                    <a:gd name="T24" fmla="*/ 0 w 257"/>
                    <a:gd name="T25" fmla="*/ 570 h 584"/>
                    <a:gd name="T26" fmla="*/ 2 w 257"/>
                    <a:gd name="T27" fmla="*/ 576 h 584"/>
                    <a:gd name="T28" fmla="*/ 6 w 257"/>
                    <a:gd name="T29" fmla="*/ 580 h 584"/>
                    <a:gd name="T30" fmla="*/ 12 w 257"/>
                    <a:gd name="T31" fmla="*/ 582 h 584"/>
                    <a:gd name="T32" fmla="*/ 18 w 257"/>
                    <a:gd name="T33" fmla="*/ 584 h 584"/>
                    <a:gd name="T34" fmla="*/ 22 w 257"/>
                    <a:gd name="T35" fmla="*/ 582 h 584"/>
                    <a:gd name="T36" fmla="*/ 26 w 257"/>
                    <a:gd name="T37" fmla="*/ 580 h 584"/>
                    <a:gd name="T38" fmla="*/ 29 w 257"/>
                    <a:gd name="T39" fmla="*/ 574 h 584"/>
                    <a:gd name="T40" fmla="*/ 29 w 257"/>
                    <a:gd name="T41" fmla="*/ 574 h 584"/>
                    <a:gd name="T42" fmla="*/ 39 w 257"/>
                    <a:gd name="T43" fmla="*/ 537 h 584"/>
                    <a:gd name="T44" fmla="*/ 51 w 257"/>
                    <a:gd name="T45" fmla="*/ 502 h 584"/>
                    <a:gd name="T46" fmla="*/ 76 w 257"/>
                    <a:gd name="T47" fmla="*/ 432 h 584"/>
                    <a:gd name="T48" fmla="*/ 103 w 257"/>
                    <a:gd name="T49" fmla="*/ 364 h 584"/>
                    <a:gd name="T50" fmla="*/ 135 w 257"/>
                    <a:gd name="T51" fmla="*/ 296 h 584"/>
                    <a:gd name="T52" fmla="*/ 135 w 257"/>
                    <a:gd name="T53" fmla="*/ 296 h 584"/>
                    <a:gd name="T54" fmla="*/ 168 w 257"/>
                    <a:gd name="T55" fmla="*/ 226 h 584"/>
                    <a:gd name="T56" fmla="*/ 201 w 257"/>
                    <a:gd name="T57" fmla="*/ 156 h 584"/>
                    <a:gd name="T58" fmla="*/ 216 w 257"/>
                    <a:gd name="T59" fmla="*/ 120 h 584"/>
                    <a:gd name="T60" fmla="*/ 232 w 257"/>
                    <a:gd name="T61" fmla="*/ 84 h 584"/>
                    <a:gd name="T62" fmla="*/ 245 w 257"/>
                    <a:gd name="T63" fmla="*/ 48 h 584"/>
                    <a:gd name="T64" fmla="*/ 257 w 257"/>
                    <a:gd name="T65" fmla="*/ 11 h 584"/>
                    <a:gd name="T66" fmla="*/ 257 w 257"/>
                    <a:gd name="T67" fmla="*/ 11 h 584"/>
                    <a:gd name="T68" fmla="*/ 255 w 257"/>
                    <a:gd name="T69" fmla="*/ 6 h 584"/>
                    <a:gd name="T70" fmla="*/ 251 w 257"/>
                    <a:gd name="T71" fmla="*/ 2 h 584"/>
                    <a:gd name="T72" fmla="*/ 247 w 257"/>
                    <a:gd name="T73" fmla="*/ 0 h 584"/>
                    <a:gd name="T74" fmla="*/ 244 w 257"/>
                    <a:gd name="T75" fmla="*/ 2 h 584"/>
                    <a:gd name="T76" fmla="*/ 242 w 257"/>
                    <a:gd name="T77" fmla="*/ 4 h 584"/>
                    <a:gd name="T78" fmla="*/ 242 w 257"/>
                    <a:gd name="T79" fmla="*/ 4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57" h="584">
                      <a:moveTo>
                        <a:pt x="242" y="4"/>
                      </a:moveTo>
                      <a:lnTo>
                        <a:pt x="242" y="4"/>
                      </a:lnTo>
                      <a:lnTo>
                        <a:pt x="209" y="70"/>
                      </a:lnTo>
                      <a:lnTo>
                        <a:pt x="175" y="138"/>
                      </a:lnTo>
                      <a:lnTo>
                        <a:pt x="113" y="272"/>
                      </a:lnTo>
                      <a:lnTo>
                        <a:pt x="113" y="272"/>
                      </a:lnTo>
                      <a:lnTo>
                        <a:pt x="80" y="344"/>
                      </a:lnTo>
                      <a:lnTo>
                        <a:pt x="51" y="416"/>
                      </a:lnTo>
                      <a:lnTo>
                        <a:pt x="24" y="488"/>
                      </a:lnTo>
                      <a:lnTo>
                        <a:pt x="12" y="525"/>
                      </a:lnTo>
                      <a:lnTo>
                        <a:pt x="2" y="564"/>
                      </a:lnTo>
                      <a:lnTo>
                        <a:pt x="2" y="564"/>
                      </a:lnTo>
                      <a:lnTo>
                        <a:pt x="0" y="570"/>
                      </a:lnTo>
                      <a:lnTo>
                        <a:pt x="2" y="576"/>
                      </a:lnTo>
                      <a:lnTo>
                        <a:pt x="6" y="580"/>
                      </a:lnTo>
                      <a:lnTo>
                        <a:pt x="12" y="582"/>
                      </a:lnTo>
                      <a:lnTo>
                        <a:pt x="18" y="584"/>
                      </a:lnTo>
                      <a:lnTo>
                        <a:pt x="22" y="582"/>
                      </a:lnTo>
                      <a:lnTo>
                        <a:pt x="26" y="580"/>
                      </a:lnTo>
                      <a:lnTo>
                        <a:pt x="29" y="574"/>
                      </a:lnTo>
                      <a:lnTo>
                        <a:pt x="29" y="574"/>
                      </a:lnTo>
                      <a:lnTo>
                        <a:pt x="39" y="537"/>
                      </a:lnTo>
                      <a:lnTo>
                        <a:pt x="51" y="502"/>
                      </a:lnTo>
                      <a:lnTo>
                        <a:pt x="76" y="432"/>
                      </a:lnTo>
                      <a:lnTo>
                        <a:pt x="103" y="364"/>
                      </a:lnTo>
                      <a:lnTo>
                        <a:pt x="135" y="296"/>
                      </a:lnTo>
                      <a:lnTo>
                        <a:pt x="135" y="296"/>
                      </a:lnTo>
                      <a:lnTo>
                        <a:pt x="168" y="226"/>
                      </a:lnTo>
                      <a:lnTo>
                        <a:pt x="201" y="156"/>
                      </a:lnTo>
                      <a:lnTo>
                        <a:pt x="216" y="120"/>
                      </a:lnTo>
                      <a:lnTo>
                        <a:pt x="232" y="84"/>
                      </a:lnTo>
                      <a:lnTo>
                        <a:pt x="245" y="48"/>
                      </a:lnTo>
                      <a:lnTo>
                        <a:pt x="257" y="11"/>
                      </a:lnTo>
                      <a:lnTo>
                        <a:pt x="257" y="11"/>
                      </a:lnTo>
                      <a:lnTo>
                        <a:pt x="255" y="6"/>
                      </a:lnTo>
                      <a:lnTo>
                        <a:pt x="251" y="2"/>
                      </a:lnTo>
                      <a:lnTo>
                        <a:pt x="247" y="0"/>
                      </a:lnTo>
                      <a:lnTo>
                        <a:pt x="244" y="2"/>
                      </a:lnTo>
                      <a:lnTo>
                        <a:pt x="242" y="4"/>
                      </a:lnTo>
                      <a:lnTo>
                        <a:pt x="242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noProof="1">
                    <a:solidFill>
                      <a:srgbClr val="00091A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45" name="Freeform 16"/>
                <p:cNvSpPr/>
                <p:nvPr/>
              </p:nvSpPr>
              <p:spPr bwMode="auto">
                <a:xfrm>
                  <a:off x="1391842" y="1798645"/>
                  <a:ext cx="187325" cy="340519"/>
                </a:xfrm>
                <a:custGeom>
                  <a:avLst/>
                  <a:gdLst>
                    <a:gd name="T0" fmla="*/ 325 w 338"/>
                    <a:gd name="T1" fmla="*/ 0 h 816"/>
                    <a:gd name="T2" fmla="*/ 325 w 338"/>
                    <a:gd name="T3" fmla="*/ 0 h 816"/>
                    <a:gd name="T4" fmla="*/ 305 w 338"/>
                    <a:gd name="T5" fmla="*/ 18 h 816"/>
                    <a:gd name="T6" fmla="*/ 286 w 338"/>
                    <a:gd name="T7" fmla="*/ 35 h 816"/>
                    <a:gd name="T8" fmla="*/ 268 w 338"/>
                    <a:gd name="T9" fmla="*/ 55 h 816"/>
                    <a:gd name="T10" fmla="*/ 251 w 338"/>
                    <a:gd name="T11" fmla="*/ 76 h 816"/>
                    <a:gd name="T12" fmla="*/ 235 w 338"/>
                    <a:gd name="T13" fmla="*/ 98 h 816"/>
                    <a:gd name="T14" fmla="*/ 219 w 338"/>
                    <a:gd name="T15" fmla="*/ 121 h 816"/>
                    <a:gd name="T16" fmla="*/ 192 w 338"/>
                    <a:gd name="T17" fmla="*/ 170 h 816"/>
                    <a:gd name="T18" fmla="*/ 169 w 338"/>
                    <a:gd name="T19" fmla="*/ 218 h 816"/>
                    <a:gd name="T20" fmla="*/ 146 w 338"/>
                    <a:gd name="T21" fmla="*/ 269 h 816"/>
                    <a:gd name="T22" fmla="*/ 126 w 338"/>
                    <a:gd name="T23" fmla="*/ 319 h 816"/>
                    <a:gd name="T24" fmla="*/ 109 w 338"/>
                    <a:gd name="T25" fmla="*/ 366 h 816"/>
                    <a:gd name="T26" fmla="*/ 109 w 338"/>
                    <a:gd name="T27" fmla="*/ 366 h 816"/>
                    <a:gd name="T28" fmla="*/ 89 w 338"/>
                    <a:gd name="T29" fmla="*/ 419 h 816"/>
                    <a:gd name="T30" fmla="*/ 72 w 338"/>
                    <a:gd name="T31" fmla="*/ 471 h 816"/>
                    <a:gd name="T32" fmla="*/ 54 w 338"/>
                    <a:gd name="T33" fmla="*/ 526 h 816"/>
                    <a:gd name="T34" fmla="*/ 40 w 338"/>
                    <a:gd name="T35" fmla="*/ 580 h 816"/>
                    <a:gd name="T36" fmla="*/ 27 w 338"/>
                    <a:gd name="T37" fmla="*/ 635 h 816"/>
                    <a:gd name="T38" fmla="*/ 15 w 338"/>
                    <a:gd name="T39" fmla="*/ 689 h 816"/>
                    <a:gd name="T40" fmla="*/ 7 w 338"/>
                    <a:gd name="T41" fmla="*/ 744 h 816"/>
                    <a:gd name="T42" fmla="*/ 0 w 338"/>
                    <a:gd name="T43" fmla="*/ 800 h 816"/>
                    <a:gd name="T44" fmla="*/ 0 w 338"/>
                    <a:gd name="T45" fmla="*/ 800 h 816"/>
                    <a:gd name="T46" fmla="*/ 0 w 338"/>
                    <a:gd name="T47" fmla="*/ 806 h 816"/>
                    <a:gd name="T48" fmla="*/ 3 w 338"/>
                    <a:gd name="T49" fmla="*/ 812 h 816"/>
                    <a:gd name="T50" fmla="*/ 7 w 338"/>
                    <a:gd name="T51" fmla="*/ 814 h 816"/>
                    <a:gd name="T52" fmla="*/ 13 w 338"/>
                    <a:gd name="T53" fmla="*/ 816 h 816"/>
                    <a:gd name="T54" fmla="*/ 19 w 338"/>
                    <a:gd name="T55" fmla="*/ 816 h 816"/>
                    <a:gd name="T56" fmla="*/ 25 w 338"/>
                    <a:gd name="T57" fmla="*/ 814 h 816"/>
                    <a:gd name="T58" fmla="*/ 29 w 338"/>
                    <a:gd name="T59" fmla="*/ 808 h 816"/>
                    <a:gd name="T60" fmla="*/ 31 w 338"/>
                    <a:gd name="T61" fmla="*/ 802 h 816"/>
                    <a:gd name="T62" fmla="*/ 31 w 338"/>
                    <a:gd name="T63" fmla="*/ 802 h 816"/>
                    <a:gd name="T64" fmla="*/ 37 w 338"/>
                    <a:gd name="T65" fmla="*/ 750 h 816"/>
                    <a:gd name="T66" fmla="*/ 46 w 338"/>
                    <a:gd name="T67" fmla="*/ 697 h 816"/>
                    <a:gd name="T68" fmla="*/ 56 w 338"/>
                    <a:gd name="T69" fmla="*/ 645 h 816"/>
                    <a:gd name="T70" fmla="*/ 70 w 338"/>
                    <a:gd name="T71" fmla="*/ 592 h 816"/>
                    <a:gd name="T72" fmla="*/ 83 w 338"/>
                    <a:gd name="T73" fmla="*/ 541 h 816"/>
                    <a:gd name="T74" fmla="*/ 99 w 338"/>
                    <a:gd name="T75" fmla="*/ 489 h 816"/>
                    <a:gd name="T76" fmla="*/ 114 w 338"/>
                    <a:gd name="T77" fmla="*/ 438 h 816"/>
                    <a:gd name="T78" fmla="*/ 132 w 338"/>
                    <a:gd name="T79" fmla="*/ 388 h 816"/>
                    <a:gd name="T80" fmla="*/ 132 w 338"/>
                    <a:gd name="T81" fmla="*/ 388 h 816"/>
                    <a:gd name="T82" fmla="*/ 151 w 338"/>
                    <a:gd name="T83" fmla="*/ 337 h 816"/>
                    <a:gd name="T84" fmla="*/ 171 w 338"/>
                    <a:gd name="T85" fmla="*/ 286 h 816"/>
                    <a:gd name="T86" fmla="*/ 192 w 338"/>
                    <a:gd name="T87" fmla="*/ 238 h 816"/>
                    <a:gd name="T88" fmla="*/ 218 w 338"/>
                    <a:gd name="T89" fmla="*/ 189 h 816"/>
                    <a:gd name="T90" fmla="*/ 243 w 338"/>
                    <a:gd name="T91" fmla="*/ 142 h 816"/>
                    <a:gd name="T92" fmla="*/ 272 w 338"/>
                    <a:gd name="T93" fmla="*/ 98 h 816"/>
                    <a:gd name="T94" fmla="*/ 301 w 338"/>
                    <a:gd name="T95" fmla="*/ 53 h 816"/>
                    <a:gd name="T96" fmla="*/ 336 w 338"/>
                    <a:gd name="T97" fmla="*/ 10 h 816"/>
                    <a:gd name="T98" fmla="*/ 336 w 338"/>
                    <a:gd name="T99" fmla="*/ 10 h 816"/>
                    <a:gd name="T100" fmla="*/ 338 w 338"/>
                    <a:gd name="T101" fmla="*/ 8 h 816"/>
                    <a:gd name="T102" fmla="*/ 338 w 338"/>
                    <a:gd name="T103" fmla="*/ 6 h 816"/>
                    <a:gd name="T104" fmla="*/ 334 w 338"/>
                    <a:gd name="T105" fmla="*/ 2 h 816"/>
                    <a:gd name="T106" fmla="*/ 330 w 338"/>
                    <a:gd name="T107" fmla="*/ 0 h 816"/>
                    <a:gd name="T108" fmla="*/ 325 w 338"/>
                    <a:gd name="T109" fmla="*/ 0 h 816"/>
                    <a:gd name="T110" fmla="*/ 325 w 338"/>
                    <a:gd name="T111" fmla="*/ 0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38" h="816">
                      <a:moveTo>
                        <a:pt x="325" y="0"/>
                      </a:moveTo>
                      <a:lnTo>
                        <a:pt x="325" y="0"/>
                      </a:lnTo>
                      <a:lnTo>
                        <a:pt x="305" y="18"/>
                      </a:lnTo>
                      <a:lnTo>
                        <a:pt x="286" y="35"/>
                      </a:lnTo>
                      <a:lnTo>
                        <a:pt x="268" y="55"/>
                      </a:lnTo>
                      <a:lnTo>
                        <a:pt x="251" y="76"/>
                      </a:lnTo>
                      <a:lnTo>
                        <a:pt x="235" y="98"/>
                      </a:lnTo>
                      <a:lnTo>
                        <a:pt x="219" y="121"/>
                      </a:lnTo>
                      <a:lnTo>
                        <a:pt x="192" y="170"/>
                      </a:lnTo>
                      <a:lnTo>
                        <a:pt x="169" y="218"/>
                      </a:lnTo>
                      <a:lnTo>
                        <a:pt x="146" y="269"/>
                      </a:lnTo>
                      <a:lnTo>
                        <a:pt x="126" y="319"/>
                      </a:lnTo>
                      <a:lnTo>
                        <a:pt x="109" y="366"/>
                      </a:lnTo>
                      <a:lnTo>
                        <a:pt x="109" y="366"/>
                      </a:lnTo>
                      <a:lnTo>
                        <a:pt x="89" y="419"/>
                      </a:lnTo>
                      <a:lnTo>
                        <a:pt x="72" y="471"/>
                      </a:lnTo>
                      <a:lnTo>
                        <a:pt x="54" y="526"/>
                      </a:lnTo>
                      <a:lnTo>
                        <a:pt x="40" y="580"/>
                      </a:lnTo>
                      <a:lnTo>
                        <a:pt x="27" y="635"/>
                      </a:lnTo>
                      <a:lnTo>
                        <a:pt x="15" y="689"/>
                      </a:lnTo>
                      <a:lnTo>
                        <a:pt x="7" y="744"/>
                      </a:lnTo>
                      <a:lnTo>
                        <a:pt x="0" y="800"/>
                      </a:lnTo>
                      <a:lnTo>
                        <a:pt x="0" y="800"/>
                      </a:lnTo>
                      <a:lnTo>
                        <a:pt x="0" y="806"/>
                      </a:lnTo>
                      <a:lnTo>
                        <a:pt x="3" y="812"/>
                      </a:lnTo>
                      <a:lnTo>
                        <a:pt x="7" y="814"/>
                      </a:lnTo>
                      <a:lnTo>
                        <a:pt x="13" y="816"/>
                      </a:lnTo>
                      <a:lnTo>
                        <a:pt x="19" y="816"/>
                      </a:lnTo>
                      <a:lnTo>
                        <a:pt x="25" y="814"/>
                      </a:lnTo>
                      <a:lnTo>
                        <a:pt x="29" y="808"/>
                      </a:lnTo>
                      <a:lnTo>
                        <a:pt x="31" y="802"/>
                      </a:lnTo>
                      <a:lnTo>
                        <a:pt x="31" y="802"/>
                      </a:lnTo>
                      <a:lnTo>
                        <a:pt x="37" y="750"/>
                      </a:lnTo>
                      <a:lnTo>
                        <a:pt x="46" y="697"/>
                      </a:lnTo>
                      <a:lnTo>
                        <a:pt x="56" y="645"/>
                      </a:lnTo>
                      <a:lnTo>
                        <a:pt x="70" y="592"/>
                      </a:lnTo>
                      <a:lnTo>
                        <a:pt x="83" y="541"/>
                      </a:lnTo>
                      <a:lnTo>
                        <a:pt x="99" y="489"/>
                      </a:lnTo>
                      <a:lnTo>
                        <a:pt x="114" y="438"/>
                      </a:lnTo>
                      <a:lnTo>
                        <a:pt x="132" y="388"/>
                      </a:lnTo>
                      <a:lnTo>
                        <a:pt x="132" y="388"/>
                      </a:lnTo>
                      <a:lnTo>
                        <a:pt x="151" y="337"/>
                      </a:lnTo>
                      <a:lnTo>
                        <a:pt x="171" y="286"/>
                      </a:lnTo>
                      <a:lnTo>
                        <a:pt x="192" y="238"/>
                      </a:lnTo>
                      <a:lnTo>
                        <a:pt x="218" y="189"/>
                      </a:lnTo>
                      <a:lnTo>
                        <a:pt x="243" y="142"/>
                      </a:lnTo>
                      <a:lnTo>
                        <a:pt x="272" y="98"/>
                      </a:lnTo>
                      <a:lnTo>
                        <a:pt x="301" y="53"/>
                      </a:lnTo>
                      <a:lnTo>
                        <a:pt x="336" y="10"/>
                      </a:lnTo>
                      <a:lnTo>
                        <a:pt x="336" y="10"/>
                      </a:lnTo>
                      <a:lnTo>
                        <a:pt x="338" y="8"/>
                      </a:lnTo>
                      <a:lnTo>
                        <a:pt x="338" y="6"/>
                      </a:lnTo>
                      <a:lnTo>
                        <a:pt x="334" y="2"/>
                      </a:lnTo>
                      <a:lnTo>
                        <a:pt x="330" y="0"/>
                      </a:lnTo>
                      <a:lnTo>
                        <a:pt x="325" y="0"/>
                      </a:lnTo>
                      <a:lnTo>
                        <a:pt x="32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noProof="1">
                    <a:solidFill>
                      <a:srgbClr val="00091A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46" name="Freeform 17"/>
                <p:cNvSpPr/>
                <p:nvPr/>
              </p:nvSpPr>
              <p:spPr bwMode="auto">
                <a:xfrm>
                  <a:off x="1320404" y="2114161"/>
                  <a:ext cx="474663" cy="103585"/>
                </a:xfrm>
                <a:custGeom>
                  <a:avLst/>
                  <a:gdLst>
                    <a:gd name="T0" fmla="*/ 4 w 854"/>
                    <a:gd name="T1" fmla="*/ 250 h 250"/>
                    <a:gd name="T2" fmla="*/ 4 w 854"/>
                    <a:gd name="T3" fmla="*/ 250 h 250"/>
                    <a:gd name="T4" fmla="*/ 14 w 854"/>
                    <a:gd name="T5" fmla="*/ 250 h 250"/>
                    <a:gd name="T6" fmla="*/ 25 w 854"/>
                    <a:gd name="T7" fmla="*/ 250 h 250"/>
                    <a:gd name="T8" fmla="*/ 49 w 854"/>
                    <a:gd name="T9" fmla="*/ 248 h 250"/>
                    <a:gd name="T10" fmla="*/ 95 w 854"/>
                    <a:gd name="T11" fmla="*/ 238 h 250"/>
                    <a:gd name="T12" fmla="*/ 95 w 854"/>
                    <a:gd name="T13" fmla="*/ 238 h 250"/>
                    <a:gd name="T14" fmla="*/ 212 w 854"/>
                    <a:gd name="T15" fmla="*/ 215 h 250"/>
                    <a:gd name="T16" fmla="*/ 212 w 854"/>
                    <a:gd name="T17" fmla="*/ 215 h 250"/>
                    <a:gd name="T18" fmla="*/ 331 w 854"/>
                    <a:gd name="T19" fmla="*/ 189 h 250"/>
                    <a:gd name="T20" fmla="*/ 448 w 854"/>
                    <a:gd name="T21" fmla="*/ 162 h 250"/>
                    <a:gd name="T22" fmla="*/ 448 w 854"/>
                    <a:gd name="T23" fmla="*/ 162 h 250"/>
                    <a:gd name="T24" fmla="*/ 559 w 854"/>
                    <a:gd name="T25" fmla="*/ 133 h 250"/>
                    <a:gd name="T26" fmla="*/ 613 w 854"/>
                    <a:gd name="T27" fmla="*/ 115 h 250"/>
                    <a:gd name="T28" fmla="*/ 670 w 854"/>
                    <a:gd name="T29" fmla="*/ 98 h 250"/>
                    <a:gd name="T30" fmla="*/ 670 w 854"/>
                    <a:gd name="T31" fmla="*/ 98 h 250"/>
                    <a:gd name="T32" fmla="*/ 718 w 854"/>
                    <a:gd name="T33" fmla="*/ 80 h 250"/>
                    <a:gd name="T34" fmla="*/ 769 w 854"/>
                    <a:gd name="T35" fmla="*/ 63 h 250"/>
                    <a:gd name="T36" fmla="*/ 769 w 854"/>
                    <a:gd name="T37" fmla="*/ 63 h 250"/>
                    <a:gd name="T38" fmla="*/ 790 w 854"/>
                    <a:gd name="T39" fmla="*/ 53 h 250"/>
                    <a:gd name="T40" fmla="*/ 816 w 854"/>
                    <a:gd name="T41" fmla="*/ 45 h 250"/>
                    <a:gd name="T42" fmla="*/ 825 w 854"/>
                    <a:gd name="T43" fmla="*/ 39 h 250"/>
                    <a:gd name="T44" fmla="*/ 837 w 854"/>
                    <a:gd name="T45" fmla="*/ 34 h 250"/>
                    <a:gd name="T46" fmla="*/ 845 w 854"/>
                    <a:gd name="T47" fmla="*/ 26 h 250"/>
                    <a:gd name="T48" fmla="*/ 853 w 854"/>
                    <a:gd name="T49" fmla="*/ 16 h 250"/>
                    <a:gd name="T50" fmla="*/ 853 w 854"/>
                    <a:gd name="T51" fmla="*/ 16 h 250"/>
                    <a:gd name="T52" fmla="*/ 854 w 854"/>
                    <a:gd name="T53" fmla="*/ 12 h 250"/>
                    <a:gd name="T54" fmla="*/ 853 w 854"/>
                    <a:gd name="T55" fmla="*/ 6 h 250"/>
                    <a:gd name="T56" fmla="*/ 851 w 854"/>
                    <a:gd name="T57" fmla="*/ 2 h 250"/>
                    <a:gd name="T58" fmla="*/ 845 w 854"/>
                    <a:gd name="T59" fmla="*/ 0 h 250"/>
                    <a:gd name="T60" fmla="*/ 845 w 854"/>
                    <a:gd name="T61" fmla="*/ 0 h 250"/>
                    <a:gd name="T62" fmla="*/ 835 w 854"/>
                    <a:gd name="T63" fmla="*/ 0 h 250"/>
                    <a:gd name="T64" fmla="*/ 825 w 854"/>
                    <a:gd name="T65" fmla="*/ 2 h 250"/>
                    <a:gd name="T66" fmla="*/ 804 w 854"/>
                    <a:gd name="T67" fmla="*/ 10 h 250"/>
                    <a:gd name="T68" fmla="*/ 767 w 854"/>
                    <a:gd name="T69" fmla="*/ 30 h 250"/>
                    <a:gd name="T70" fmla="*/ 767 w 854"/>
                    <a:gd name="T71" fmla="*/ 30 h 250"/>
                    <a:gd name="T72" fmla="*/ 716 w 854"/>
                    <a:gd name="T73" fmla="*/ 49 h 250"/>
                    <a:gd name="T74" fmla="*/ 668 w 854"/>
                    <a:gd name="T75" fmla="*/ 67 h 250"/>
                    <a:gd name="T76" fmla="*/ 668 w 854"/>
                    <a:gd name="T77" fmla="*/ 67 h 250"/>
                    <a:gd name="T78" fmla="*/ 609 w 854"/>
                    <a:gd name="T79" fmla="*/ 86 h 250"/>
                    <a:gd name="T80" fmla="*/ 549 w 854"/>
                    <a:gd name="T81" fmla="*/ 104 h 250"/>
                    <a:gd name="T82" fmla="*/ 430 w 854"/>
                    <a:gd name="T83" fmla="*/ 135 h 250"/>
                    <a:gd name="T84" fmla="*/ 430 w 854"/>
                    <a:gd name="T85" fmla="*/ 135 h 250"/>
                    <a:gd name="T86" fmla="*/ 313 w 854"/>
                    <a:gd name="T87" fmla="*/ 162 h 250"/>
                    <a:gd name="T88" fmla="*/ 197 w 854"/>
                    <a:gd name="T89" fmla="*/ 187 h 250"/>
                    <a:gd name="T90" fmla="*/ 197 w 854"/>
                    <a:gd name="T91" fmla="*/ 187 h 250"/>
                    <a:gd name="T92" fmla="*/ 90 w 854"/>
                    <a:gd name="T93" fmla="*/ 213 h 250"/>
                    <a:gd name="T94" fmla="*/ 90 w 854"/>
                    <a:gd name="T95" fmla="*/ 213 h 250"/>
                    <a:gd name="T96" fmla="*/ 45 w 854"/>
                    <a:gd name="T97" fmla="*/ 222 h 250"/>
                    <a:gd name="T98" fmla="*/ 22 w 854"/>
                    <a:gd name="T99" fmla="*/ 230 h 250"/>
                    <a:gd name="T100" fmla="*/ 10 w 854"/>
                    <a:gd name="T101" fmla="*/ 236 h 250"/>
                    <a:gd name="T102" fmla="*/ 0 w 854"/>
                    <a:gd name="T103" fmla="*/ 242 h 250"/>
                    <a:gd name="T104" fmla="*/ 0 w 854"/>
                    <a:gd name="T105" fmla="*/ 242 h 250"/>
                    <a:gd name="T106" fmla="*/ 0 w 854"/>
                    <a:gd name="T107" fmla="*/ 244 h 250"/>
                    <a:gd name="T108" fmla="*/ 0 w 854"/>
                    <a:gd name="T109" fmla="*/ 246 h 250"/>
                    <a:gd name="T110" fmla="*/ 0 w 854"/>
                    <a:gd name="T111" fmla="*/ 248 h 250"/>
                    <a:gd name="T112" fmla="*/ 4 w 854"/>
                    <a:gd name="T113" fmla="*/ 250 h 250"/>
                    <a:gd name="T114" fmla="*/ 4 w 854"/>
                    <a:gd name="T115" fmla="*/ 25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54" h="250">
                      <a:moveTo>
                        <a:pt x="4" y="250"/>
                      </a:moveTo>
                      <a:lnTo>
                        <a:pt x="4" y="250"/>
                      </a:lnTo>
                      <a:lnTo>
                        <a:pt x="14" y="250"/>
                      </a:lnTo>
                      <a:lnTo>
                        <a:pt x="25" y="250"/>
                      </a:lnTo>
                      <a:lnTo>
                        <a:pt x="49" y="248"/>
                      </a:lnTo>
                      <a:lnTo>
                        <a:pt x="95" y="238"/>
                      </a:lnTo>
                      <a:lnTo>
                        <a:pt x="95" y="238"/>
                      </a:lnTo>
                      <a:lnTo>
                        <a:pt x="212" y="215"/>
                      </a:lnTo>
                      <a:lnTo>
                        <a:pt x="212" y="215"/>
                      </a:lnTo>
                      <a:lnTo>
                        <a:pt x="331" y="189"/>
                      </a:lnTo>
                      <a:lnTo>
                        <a:pt x="448" y="162"/>
                      </a:lnTo>
                      <a:lnTo>
                        <a:pt x="448" y="162"/>
                      </a:lnTo>
                      <a:lnTo>
                        <a:pt x="559" y="133"/>
                      </a:lnTo>
                      <a:lnTo>
                        <a:pt x="613" y="115"/>
                      </a:lnTo>
                      <a:lnTo>
                        <a:pt x="670" y="98"/>
                      </a:lnTo>
                      <a:lnTo>
                        <a:pt x="670" y="98"/>
                      </a:lnTo>
                      <a:lnTo>
                        <a:pt x="718" y="80"/>
                      </a:lnTo>
                      <a:lnTo>
                        <a:pt x="769" y="63"/>
                      </a:lnTo>
                      <a:lnTo>
                        <a:pt x="769" y="63"/>
                      </a:lnTo>
                      <a:lnTo>
                        <a:pt x="790" y="53"/>
                      </a:lnTo>
                      <a:lnTo>
                        <a:pt x="816" y="45"/>
                      </a:lnTo>
                      <a:lnTo>
                        <a:pt x="825" y="39"/>
                      </a:lnTo>
                      <a:lnTo>
                        <a:pt x="837" y="34"/>
                      </a:lnTo>
                      <a:lnTo>
                        <a:pt x="845" y="26"/>
                      </a:lnTo>
                      <a:lnTo>
                        <a:pt x="853" y="16"/>
                      </a:lnTo>
                      <a:lnTo>
                        <a:pt x="853" y="16"/>
                      </a:lnTo>
                      <a:lnTo>
                        <a:pt x="854" y="12"/>
                      </a:lnTo>
                      <a:lnTo>
                        <a:pt x="853" y="6"/>
                      </a:lnTo>
                      <a:lnTo>
                        <a:pt x="851" y="2"/>
                      </a:lnTo>
                      <a:lnTo>
                        <a:pt x="845" y="0"/>
                      </a:lnTo>
                      <a:lnTo>
                        <a:pt x="845" y="0"/>
                      </a:lnTo>
                      <a:lnTo>
                        <a:pt x="835" y="0"/>
                      </a:lnTo>
                      <a:lnTo>
                        <a:pt x="825" y="2"/>
                      </a:lnTo>
                      <a:lnTo>
                        <a:pt x="804" y="10"/>
                      </a:lnTo>
                      <a:lnTo>
                        <a:pt x="767" y="30"/>
                      </a:lnTo>
                      <a:lnTo>
                        <a:pt x="767" y="30"/>
                      </a:lnTo>
                      <a:lnTo>
                        <a:pt x="716" y="49"/>
                      </a:lnTo>
                      <a:lnTo>
                        <a:pt x="668" y="67"/>
                      </a:lnTo>
                      <a:lnTo>
                        <a:pt x="668" y="67"/>
                      </a:lnTo>
                      <a:lnTo>
                        <a:pt x="609" y="86"/>
                      </a:lnTo>
                      <a:lnTo>
                        <a:pt x="549" y="104"/>
                      </a:lnTo>
                      <a:lnTo>
                        <a:pt x="430" y="135"/>
                      </a:lnTo>
                      <a:lnTo>
                        <a:pt x="430" y="135"/>
                      </a:lnTo>
                      <a:lnTo>
                        <a:pt x="313" y="162"/>
                      </a:lnTo>
                      <a:lnTo>
                        <a:pt x="197" y="187"/>
                      </a:lnTo>
                      <a:lnTo>
                        <a:pt x="197" y="187"/>
                      </a:lnTo>
                      <a:lnTo>
                        <a:pt x="90" y="213"/>
                      </a:lnTo>
                      <a:lnTo>
                        <a:pt x="90" y="213"/>
                      </a:lnTo>
                      <a:lnTo>
                        <a:pt x="45" y="222"/>
                      </a:lnTo>
                      <a:lnTo>
                        <a:pt x="22" y="230"/>
                      </a:lnTo>
                      <a:lnTo>
                        <a:pt x="10" y="236"/>
                      </a:lnTo>
                      <a:lnTo>
                        <a:pt x="0" y="242"/>
                      </a:lnTo>
                      <a:lnTo>
                        <a:pt x="0" y="242"/>
                      </a:lnTo>
                      <a:lnTo>
                        <a:pt x="0" y="244"/>
                      </a:lnTo>
                      <a:lnTo>
                        <a:pt x="0" y="246"/>
                      </a:lnTo>
                      <a:lnTo>
                        <a:pt x="0" y="248"/>
                      </a:lnTo>
                      <a:lnTo>
                        <a:pt x="4" y="250"/>
                      </a:lnTo>
                      <a:lnTo>
                        <a:pt x="4" y="2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noProof="1">
                    <a:solidFill>
                      <a:srgbClr val="00091A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47" name="Freeform 18"/>
                <p:cNvSpPr/>
                <p:nvPr/>
              </p:nvSpPr>
              <p:spPr bwMode="auto">
                <a:xfrm>
                  <a:off x="1512491" y="1948664"/>
                  <a:ext cx="438150" cy="100013"/>
                </a:xfrm>
                <a:custGeom>
                  <a:avLst/>
                  <a:gdLst>
                    <a:gd name="T0" fmla="*/ 9 w 788"/>
                    <a:gd name="T1" fmla="*/ 240 h 240"/>
                    <a:gd name="T2" fmla="*/ 9 w 788"/>
                    <a:gd name="T3" fmla="*/ 240 h 240"/>
                    <a:gd name="T4" fmla="*/ 107 w 788"/>
                    <a:gd name="T5" fmla="*/ 203 h 240"/>
                    <a:gd name="T6" fmla="*/ 157 w 788"/>
                    <a:gd name="T7" fmla="*/ 187 h 240"/>
                    <a:gd name="T8" fmla="*/ 206 w 788"/>
                    <a:gd name="T9" fmla="*/ 172 h 240"/>
                    <a:gd name="T10" fmla="*/ 206 w 788"/>
                    <a:gd name="T11" fmla="*/ 172 h 240"/>
                    <a:gd name="T12" fmla="*/ 258 w 788"/>
                    <a:gd name="T13" fmla="*/ 160 h 240"/>
                    <a:gd name="T14" fmla="*/ 309 w 788"/>
                    <a:gd name="T15" fmla="*/ 148 h 240"/>
                    <a:gd name="T16" fmla="*/ 412 w 788"/>
                    <a:gd name="T17" fmla="*/ 127 h 240"/>
                    <a:gd name="T18" fmla="*/ 412 w 788"/>
                    <a:gd name="T19" fmla="*/ 127 h 240"/>
                    <a:gd name="T20" fmla="*/ 515 w 788"/>
                    <a:gd name="T21" fmla="*/ 106 h 240"/>
                    <a:gd name="T22" fmla="*/ 566 w 788"/>
                    <a:gd name="T23" fmla="*/ 96 h 240"/>
                    <a:gd name="T24" fmla="*/ 618 w 788"/>
                    <a:gd name="T25" fmla="*/ 82 h 240"/>
                    <a:gd name="T26" fmla="*/ 618 w 788"/>
                    <a:gd name="T27" fmla="*/ 82 h 240"/>
                    <a:gd name="T28" fmla="*/ 659 w 788"/>
                    <a:gd name="T29" fmla="*/ 70 h 240"/>
                    <a:gd name="T30" fmla="*/ 700 w 788"/>
                    <a:gd name="T31" fmla="*/ 57 h 240"/>
                    <a:gd name="T32" fmla="*/ 700 w 788"/>
                    <a:gd name="T33" fmla="*/ 57 h 240"/>
                    <a:gd name="T34" fmla="*/ 722 w 788"/>
                    <a:gd name="T35" fmla="*/ 51 h 240"/>
                    <a:gd name="T36" fmla="*/ 745 w 788"/>
                    <a:gd name="T37" fmla="*/ 43 h 240"/>
                    <a:gd name="T38" fmla="*/ 766 w 788"/>
                    <a:gd name="T39" fmla="*/ 34 h 240"/>
                    <a:gd name="T40" fmla="*/ 776 w 788"/>
                    <a:gd name="T41" fmla="*/ 26 h 240"/>
                    <a:gd name="T42" fmla="*/ 784 w 788"/>
                    <a:gd name="T43" fmla="*/ 20 h 240"/>
                    <a:gd name="T44" fmla="*/ 784 w 788"/>
                    <a:gd name="T45" fmla="*/ 20 h 240"/>
                    <a:gd name="T46" fmla="*/ 788 w 788"/>
                    <a:gd name="T47" fmla="*/ 12 h 240"/>
                    <a:gd name="T48" fmla="*/ 788 w 788"/>
                    <a:gd name="T49" fmla="*/ 6 h 240"/>
                    <a:gd name="T50" fmla="*/ 782 w 788"/>
                    <a:gd name="T51" fmla="*/ 2 h 240"/>
                    <a:gd name="T52" fmla="*/ 776 w 788"/>
                    <a:gd name="T53" fmla="*/ 0 h 240"/>
                    <a:gd name="T54" fmla="*/ 776 w 788"/>
                    <a:gd name="T55" fmla="*/ 0 h 240"/>
                    <a:gd name="T56" fmla="*/ 766 w 788"/>
                    <a:gd name="T57" fmla="*/ 0 h 240"/>
                    <a:gd name="T58" fmla="*/ 757 w 788"/>
                    <a:gd name="T59" fmla="*/ 4 h 240"/>
                    <a:gd name="T60" fmla="*/ 737 w 788"/>
                    <a:gd name="T61" fmla="*/ 10 h 240"/>
                    <a:gd name="T62" fmla="*/ 698 w 788"/>
                    <a:gd name="T63" fmla="*/ 28 h 240"/>
                    <a:gd name="T64" fmla="*/ 698 w 788"/>
                    <a:gd name="T65" fmla="*/ 28 h 240"/>
                    <a:gd name="T66" fmla="*/ 644 w 788"/>
                    <a:gd name="T67" fmla="*/ 45 h 240"/>
                    <a:gd name="T68" fmla="*/ 589 w 788"/>
                    <a:gd name="T69" fmla="*/ 59 h 240"/>
                    <a:gd name="T70" fmla="*/ 589 w 788"/>
                    <a:gd name="T71" fmla="*/ 59 h 240"/>
                    <a:gd name="T72" fmla="*/ 539 w 788"/>
                    <a:gd name="T73" fmla="*/ 72 h 240"/>
                    <a:gd name="T74" fmla="*/ 486 w 788"/>
                    <a:gd name="T75" fmla="*/ 84 h 240"/>
                    <a:gd name="T76" fmla="*/ 383 w 788"/>
                    <a:gd name="T77" fmla="*/ 106 h 240"/>
                    <a:gd name="T78" fmla="*/ 383 w 788"/>
                    <a:gd name="T79" fmla="*/ 106 h 240"/>
                    <a:gd name="T80" fmla="*/ 286 w 788"/>
                    <a:gd name="T81" fmla="*/ 125 h 240"/>
                    <a:gd name="T82" fmla="*/ 237 w 788"/>
                    <a:gd name="T83" fmla="*/ 135 h 240"/>
                    <a:gd name="T84" fmla="*/ 186 w 788"/>
                    <a:gd name="T85" fmla="*/ 148 h 240"/>
                    <a:gd name="T86" fmla="*/ 138 w 788"/>
                    <a:gd name="T87" fmla="*/ 162 h 240"/>
                    <a:gd name="T88" fmla="*/ 89 w 788"/>
                    <a:gd name="T89" fmla="*/ 179 h 240"/>
                    <a:gd name="T90" fmla="*/ 44 w 788"/>
                    <a:gd name="T91" fmla="*/ 201 h 240"/>
                    <a:gd name="T92" fmla="*/ 23 w 788"/>
                    <a:gd name="T93" fmla="*/ 215 h 240"/>
                    <a:gd name="T94" fmla="*/ 1 w 788"/>
                    <a:gd name="T95" fmla="*/ 226 h 240"/>
                    <a:gd name="T96" fmla="*/ 1 w 788"/>
                    <a:gd name="T97" fmla="*/ 226 h 240"/>
                    <a:gd name="T98" fmla="*/ 0 w 788"/>
                    <a:gd name="T99" fmla="*/ 228 h 240"/>
                    <a:gd name="T100" fmla="*/ 0 w 788"/>
                    <a:gd name="T101" fmla="*/ 232 h 240"/>
                    <a:gd name="T102" fmla="*/ 0 w 788"/>
                    <a:gd name="T103" fmla="*/ 236 h 240"/>
                    <a:gd name="T104" fmla="*/ 5 w 788"/>
                    <a:gd name="T105" fmla="*/ 240 h 240"/>
                    <a:gd name="T106" fmla="*/ 9 w 788"/>
                    <a:gd name="T107" fmla="*/ 240 h 240"/>
                    <a:gd name="T108" fmla="*/ 9 w 788"/>
                    <a:gd name="T109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88" h="240">
                      <a:moveTo>
                        <a:pt x="9" y="240"/>
                      </a:moveTo>
                      <a:lnTo>
                        <a:pt x="9" y="240"/>
                      </a:lnTo>
                      <a:lnTo>
                        <a:pt x="107" y="203"/>
                      </a:lnTo>
                      <a:lnTo>
                        <a:pt x="157" y="187"/>
                      </a:lnTo>
                      <a:lnTo>
                        <a:pt x="206" y="172"/>
                      </a:lnTo>
                      <a:lnTo>
                        <a:pt x="206" y="172"/>
                      </a:lnTo>
                      <a:lnTo>
                        <a:pt x="258" y="160"/>
                      </a:lnTo>
                      <a:lnTo>
                        <a:pt x="309" y="148"/>
                      </a:lnTo>
                      <a:lnTo>
                        <a:pt x="412" y="127"/>
                      </a:lnTo>
                      <a:lnTo>
                        <a:pt x="412" y="127"/>
                      </a:lnTo>
                      <a:lnTo>
                        <a:pt x="515" y="106"/>
                      </a:lnTo>
                      <a:lnTo>
                        <a:pt x="566" y="96"/>
                      </a:lnTo>
                      <a:lnTo>
                        <a:pt x="618" y="82"/>
                      </a:lnTo>
                      <a:lnTo>
                        <a:pt x="618" y="82"/>
                      </a:lnTo>
                      <a:lnTo>
                        <a:pt x="659" y="70"/>
                      </a:lnTo>
                      <a:lnTo>
                        <a:pt x="700" y="57"/>
                      </a:lnTo>
                      <a:lnTo>
                        <a:pt x="700" y="57"/>
                      </a:lnTo>
                      <a:lnTo>
                        <a:pt x="722" y="51"/>
                      </a:lnTo>
                      <a:lnTo>
                        <a:pt x="745" y="43"/>
                      </a:lnTo>
                      <a:lnTo>
                        <a:pt x="766" y="34"/>
                      </a:lnTo>
                      <a:lnTo>
                        <a:pt x="776" y="26"/>
                      </a:lnTo>
                      <a:lnTo>
                        <a:pt x="784" y="20"/>
                      </a:lnTo>
                      <a:lnTo>
                        <a:pt x="784" y="20"/>
                      </a:lnTo>
                      <a:lnTo>
                        <a:pt x="788" y="12"/>
                      </a:lnTo>
                      <a:lnTo>
                        <a:pt x="788" y="6"/>
                      </a:lnTo>
                      <a:lnTo>
                        <a:pt x="782" y="2"/>
                      </a:lnTo>
                      <a:lnTo>
                        <a:pt x="776" y="0"/>
                      </a:lnTo>
                      <a:lnTo>
                        <a:pt x="776" y="0"/>
                      </a:lnTo>
                      <a:lnTo>
                        <a:pt x="766" y="0"/>
                      </a:lnTo>
                      <a:lnTo>
                        <a:pt x="757" y="4"/>
                      </a:lnTo>
                      <a:lnTo>
                        <a:pt x="737" y="10"/>
                      </a:lnTo>
                      <a:lnTo>
                        <a:pt x="698" y="28"/>
                      </a:lnTo>
                      <a:lnTo>
                        <a:pt x="698" y="28"/>
                      </a:lnTo>
                      <a:lnTo>
                        <a:pt x="644" y="45"/>
                      </a:lnTo>
                      <a:lnTo>
                        <a:pt x="589" y="59"/>
                      </a:lnTo>
                      <a:lnTo>
                        <a:pt x="589" y="59"/>
                      </a:lnTo>
                      <a:lnTo>
                        <a:pt x="539" y="72"/>
                      </a:lnTo>
                      <a:lnTo>
                        <a:pt x="486" y="84"/>
                      </a:lnTo>
                      <a:lnTo>
                        <a:pt x="383" y="106"/>
                      </a:lnTo>
                      <a:lnTo>
                        <a:pt x="383" y="106"/>
                      </a:lnTo>
                      <a:lnTo>
                        <a:pt x="286" y="125"/>
                      </a:lnTo>
                      <a:lnTo>
                        <a:pt x="237" y="135"/>
                      </a:lnTo>
                      <a:lnTo>
                        <a:pt x="186" y="148"/>
                      </a:lnTo>
                      <a:lnTo>
                        <a:pt x="138" y="162"/>
                      </a:lnTo>
                      <a:lnTo>
                        <a:pt x="89" y="179"/>
                      </a:lnTo>
                      <a:lnTo>
                        <a:pt x="44" y="201"/>
                      </a:lnTo>
                      <a:lnTo>
                        <a:pt x="23" y="215"/>
                      </a:lnTo>
                      <a:lnTo>
                        <a:pt x="1" y="226"/>
                      </a:lnTo>
                      <a:lnTo>
                        <a:pt x="1" y="226"/>
                      </a:lnTo>
                      <a:lnTo>
                        <a:pt x="0" y="228"/>
                      </a:lnTo>
                      <a:lnTo>
                        <a:pt x="0" y="232"/>
                      </a:lnTo>
                      <a:lnTo>
                        <a:pt x="0" y="236"/>
                      </a:lnTo>
                      <a:lnTo>
                        <a:pt x="5" y="240"/>
                      </a:lnTo>
                      <a:lnTo>
                        <a:pt x="9" y="240"/>
                      </a:lnTo>
                      <a:lnTo>
                        <a:pt x="9" y="2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noProof="1">
                    <a:solidFill>
                      <a:srgbClr val="00091A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  <p:sp>
              <p:nvSpPr>
                <p:cNvPr id="48" name="Freeform 19"/>
                <p:cNvSpPr/>
                <p:nvPr/>
              </p:nvSpPr>
              <p:spPr bwMode="auto">
                <a:xfrm>
                  <a:off x="1823641" y="1815314"/>
                  <a:ext cx="317500" cy="52388"/>
                </a:xfrm>
                <a:custGeom>
                  <a:avLst/>
                  <a:gdLst>
                    <a:gd name="T0" fmla="*/ 6 w 570"/>
                    <a:gd name="T1" fmla="*/ 127 h 127"/>
                    <a:gd name="T2" fmla="*/ 6 w 570"/>
                    <a:gd name="T3" fmla="*/ 127 h 127"/>
                    <a:gd name="T4" fmla="*/ 41 w 570"/>
                    <a:gd name="T5" fmla="*/ 127 h 127"/>
                    <a:gd name="T6" fmla="*/ 74 w 570"/>
                    <a:gd name="T7" fmla="*/ 125 h 127"/>
                    <a:gd name="T8" fmla="*/ 107 w 570"/>
                    <a:gd name="T9" fmla="*/ 121 h 127"/>
                    <a:gd name="T10" fmla="*/ 142 w 570"/>
                    <a:gd name="T11" fmla="*/ 115 h 127"/>
                    <a:gd name="T12" fmla="*/ 208 w 570"/>
                    <a:gd name="T13" fmla="*/ 103 h 127"/>
                    <a:gd name="T14" fmla="*/ 274 w 570"/>
                    <a:gd name="T15" fmla="*/ 92 h 127"/>
                    <a:gd name="T16" fmla="*/ 274 w 570"/>
                    <a:gd name="T17" fmla="*/ 92 h 127"/>
                    <a:gd name="T18" fmla="*/ 346 w 570"/>
                    <a:gd name="T19" fmla="*/ 78 h 127"/>
                    <a:gd name="T20" fmla="*/ 418 w 570"/>
                    <a:gd name="T21" fmla="*/ 64 h 127"/>
                    <a:gd name="T22" fmla="*/ 489 w 570"/>
                    <a:gd name="T23" fmla="*/ 47 h 127"/>
                    <a:gd name="T24" fmla="*/ 559 w 570"/>
                    <a:gd name="T25" fmla="*/ 29 h 127"/>
                    <a:gd name="T26" fmla="*/ 559 w 570"/>
                    <a:gd name="T27" fmla="*/ 29 h 127"/>
                    <a:gd name="T28" fmla="*/ 564 w 570"/>
                    <a:gd name="T29" fmla="*/ 26 h 127"/>
                    <a:gd name="T30" fmla="*/ 568 w 570"/>
                    <a:gd name="T31" fmla="*/ 22 h 127"/>
                    <a:gd name="T32" fmla="*/ 570 w 570"/>
                    <a:gd name="T33" fmla="*/ 16 h 127"/>
                    <a:gd name="T34" fmla="*/ 570 w 570"/>
                    <a:gd name="T35" fmla="*/ 10 h 127"/>
                    <a:gd name="T36" fmla="*/ 568 w 570"/>
                    <a:gd name="T37" fmla="*/ 6 h 127"/>
                    <a:gd name="T38" fmla="*/ 564 w 570"/>
                    <a:gd name="T39" fmla="*/ 2 h 127"/>
                    <a:gd name="T40" fmla="*/ 561 w 570"/>
                    <a:gd name="T41" fmla="*/ 0 h 127"/>
                    <a:gd name="T42" fmla="*/ 553 w 570"/>
                    <a:gd name="T43" fmla="*/ 0 h 127"/>
                    <a:gd name="T44" fmla="*/ 553 w 570"/>
                    <a:gd name="T45" fmla="*/ 0 h 127"/>
                    <a:gd name="T46" fmla="*/ 487 w 570"/>
                    <a:gd name="T47" fmla="*/ 18 h 127"/>
                    <a:gd name="T48" fmla="*/ 418 w 570"/>
                    <a:gd name="T49" fmla="*/ 35 h 127"/>
                    <a:gd name="T50" fmla="*/ 352 w 570"/>
                    <a:gd name="T51" fmla="*/ 49 h 127"/>
                    <a:gd name="T52" fmla="*/ 284 w 570"/>
                    <a:gd name="T53" fmla="*/ 62 h 127"/>
                    <a:gd name="T54" fmla="*/ 284 w 570"/>
                    <a:gd name="T55" fmla="*/ 62 h 127"/>
                    <a:gd name="T56" fmla="*/ 214 w 570"/>
                    <a:gd name="T57" fmla="*/ 74 h 127"/>
                    <a:gd name="T58" fmla="*/ 144 w 570"/>
                    <a:gd name="T59" fmla="*/ 84 h 127"/>
                    <a:gd name="T60" fmla="*/ 74 w 570"/>
                    <a:gd name="T61" fmla="*/ 96 h 127"/>
                    <a:gd name="T62" fmla="*/ 39 w 570"/>
                    <a:gd name="T63" fmla="*/ 103 h 127"/>
                    <a:gd name="T64" fmla="*/ 6 w 570"/>
                    <a:gd name="T65" fmla="*/ 113 h 127"/>
                    <a:gd name="T66" fmla="*/ 6 w 570"/>
                    <a:gd name="T67" fmla="*/ 113 h 127"/>
                    <a:gd name="T68" fmla="*/ 2 w 570"/>
                    <a:gd name="T69" fmla="*/ 115 h 127"/>
                    <a:gd name="T70" fmla="*/ 0 w 570"/>
                    <a:gd name="T71" fmla="*/ 121 h 127"/>
                    <a:gd name="T72" fmla="*/ 2 w 570"/>
                    <a:gd name="T73" fmla="*/ 125 h 127"/>
                    <a:gd name="T74" fmla="*/ 6 w 570"/>
                    <a:gd name="T75" fmla="*/ 127 h 127"/>
                    <a:gd name="T76" fmla="*/ 6 w 570"/>
                    <a:gd name="T77" fmla="*/ 12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70" h="127">
                      <a:moveTo>
                        <a:pt x="6" y="127"/>
                      </a:moveTo>
                      <a:lnTo>
                        <a:pt x="6" y="127"/>
                      </a:lnTo>
                      <a:lnTo>
                        <a:pt x="41" y="127"/>
                      </a:lnTo>
                      <a:lnTo>
                        <a:pt x="74" y="125"/>
                      </a:lnTo>
                      <a:lnTo>
                        <a:pt x="107" y="121"/>
                      </a:lnTo>
                      <a:lnTo>
                        <a:pt x="142" y="115"/>
                      </a:lnTo>
                      <a:lnTo>
                        <a:pt x="208" y="103"/>
                      </a:lnTo>
                      <a:lnTo>
                        <a:pt x="274" y="92"/>
                      </a:lnTo>
                      <a:lnTo>
                        <a:pt x="274" y="92"/>
                      </a:lnTo>
                      <a:lnTo>
                        <a:pt x="346" y="78"/>
                      </a:lnTo>
                      <a:lnTo>
                        <a:pt x="418" y="64"/>
                      </a:lnTo>
                      <a:lnTo>
                        <a:pt x="489" y="47"/>
                      </a:lnTo>
                      <a:lnTo>
                        <a:pt x="559" y="29"/>
                      </a:lnTo>
                      <a:lnTo>
                        <a:pt x="559" y="29"/>
                      </a:lnTo>
                      <a:lnTo>
                        <a:pt x="564" y="26"/>
                      </a:lnTo>
                      <a:lnTo>
                        <a:pt x="568" y="22"/>
                      </a:lnTo>
                      <a:lnTo>
                        <a:pt x="570" y="16"/>
                      </a:lnTo>
                      <a:lnTo>
                        <a:pt x="570" y="10"/>
                      </a:lnTo>
                      <a:lnTo>
                        <a:pt x="568" y="6"/>
                      </a:lnTo>
                      <a:lnTo>
                        <a:pt x="564" y="2"/>
                      </a:lnTo>
                      <a:lnTo>
                        <a:pt x="561" y="0"/>
                      </a:lnTo>
                      <a:lnTo>
                        <a:pt x="553" y="0"/>
                      </a:lnTo>
                      <a:lnTo>
                        <a:pt x="553" y="0"/>
                      </a:lnTo>
                      <a:lnTo>
                        <a:pt x="487" y="18"/>
                      </a:lnTo>
                      <a:lnTo>
                        <a:pt x="418" y="35"/>
                      </a:lnTo>
                      <a:lnTo>
                        <a:pt x="352" y="49"/>
                      </a:lnTo>
                      <a:lnTo>
                        <a:pt x="284" y="62"/>
                      </a:lnTo>
                      <a:lnTo>
                        <a:pt x="284" y="62"/>
                      </a:lnTo>
                      <a:lnTo>
                        <a:pt x="214" y="74"/>
                      </a:lnTo>
                      <a:lnTo>
                        <a:pt x="144" y="84"/>
                      </a:lnTo>
                      <a:lnTo>
                        <a:pt x="74" y="96"/>
                      </a:lnTo>
                      <a:lnTo>
                        <a:pt x="39" y="103"/>
                      </a:lnTo>
                      <a:lnTo>
                        <a:pt x="6" y="113"/>
                      </a:lnTo>
                      <a:lnTo>
                        <a:pt x="6" y="113"/>
                      </a:lnTo>
                      <a:lnTo>
                        <a:pt x="2" y="115"/>
                      </a:lnTo>
                      <a:lnTo>
                        <a:pt x="0" y="121"/>
                      </a:lnTo>
                      <a:lnTo>
                        <a:pt x="2" y="125"/>
                      </a:lnTo>
                      <a:lnTo>
                        <a:pt x="6" y="127"/>
                      </a:lnTo>
                      <a:lnTo>
                        <a:pt x="6" y="1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noProof="1">
                    <a:solidFill>
                      <a:srgbClr val="00091A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</p:grpSp>
        </p:grpSp>
        <p:cxnSp>
          <p:nvCxnSpPr>
            <p:cNvPr id="9" name="直接连接符 8"/>
            <p:cNvCxnSpPr/>
            <p:nvPr/>
          </p:nvCxnSpPr>
          <p:spPr>
            <a:xfrm>
              <a:off x="1116008" y="2093576"/>
              <a:ext cx="1514615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12"/>
            <p:cNvSpPr>
              <a:spLocks noChangeArrowheads="1"/>
            </p:cNvSpPr>
            <p:nvPr/>
          </p:nvSpPr>
          <p:spPr bwMode="auto">
            <a:xfrm>
              <a:off x="2900265" y="1235047"/>
              <a:ext cx="1111192" cy="858396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1962072502 h 2057"/>
                <a:gd name="T40" fmla="*/ 2147483646 w 1999"/>
                <a:gd name="T41" fmla="*/ 726700026 h 2057"/>
                <a:gd name="T42" fmla="*/ 2147483646 w 1999"/>
                <a:gd name="T43" fmla="*/ 145409862 h 2057"/>
                <a:gd name="T44" fmla="*/ 2147483646 w 1999"/>
                <a:gd name="T45" fmla="*/ 145409862 h 2057"/>
                <a:gd name="T46" fmla="*/ 2147483646 w 1999"/>
                <a:gd name="T47" fmla="*/ 872109888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2147483646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070118" y="1280288"/>
              <a:ext cx="855619" cy="571470"/>
              <a:chOff x="3069828" y="1695061"/>
              <a:chExt cx="855664" cy="571500"/>
            </a:xfrm>
            <a:solidFill>
              <a:schemeClr val="bg1"/>
            </a:solidFill>
          </p:grpSpPr>
          <p:sp>
            <p:nvSpPr>
              <p:cNvPr id="34" name="Freeform 13"/>
              <p:cNvSpPr/>
              <p:nvPr/>
            </p:nvSpPr>
            <p:spPr bwMode="auto">
              <a:xfrm>
                <a:off x="3069828" y="1720064"/>
                <a:ext cx="844550" cy="546497"/>
              </a:xfrm>
              <a:custGeom>
                <a:avLst/>
                <a:gdLst>
                  <a:gd name="T0" fmla="*/ 11 w 1518"/>
                  <a:gd name="T1" fmla="*/ 1308 h 1310"/>
                  <a:gd name="T2" fmla="*/ 97 w 1518"/>
                  <a:gd name="T3" fmla="*/ 1168 h 1310"/>
                  <a:gd name="T4" fmla="*/ 128 w 1518"/>
                  <a:gd name="T5" fmla="*/ 1124 h 1310"/>
                  <a:gd name="T6" fmla="*/ 206 w 1518"/>
                  <a:gd name="T7" fmla="*/ 1022 h 1310"/>
                  <a:gd name="T8" fmla="*/ 290 w 1518"/>
                  <a:gd name="T9" fmla="*/ 925 h 1310"/>
                  <a:gd name="T10" fmla="*/ 335 w 1518"/>
                  <a:gd name="T11" fmla="*/ 876 h 1310"/>
                  <a:gd name="T12" fmla="*/ 428 w 1518"/>
                  <a:gd name="T13" fmla="*/ 783 h 1310"/>
                  <a:gd name="T14" fmla="*/ 525 w 1518"/>
                  <a:gd name="T15" fmla="*/ 695 h 1310"/>
                  <a:gd name="T16" fmla="*/ 677 w 1518"/>
                  <a:gd name="T17" fmla="*/ 567 h 1310"/>
                  <a:gd name="T18" fmla="*/ 782 w 1518"/>
                  <a:gd name="T19" fmla="*/ 485 h 1310"/>
                  <a:gd name="T20" fmla="*/ 998 w 1518"/>
                  <a:gd name="T21" fmla="*/ 331 h 1310"/>
                  <a:gd name="T22" fmla="*/ 1111 w 1518"/>
                  <a:gd name="T23" fmla="*/ 257 h 1310"/>
                  <a:gd name="T24" fmla="*/ 1308 w 1518"/>
                  <a:gd name="T25" fmla="*/ 141 h 1310"/>
                  <a:gd name="T26" fmla="*/ 1510 w 1518"/>
                  <a:gd name="T27" fmla="*/ 30 h 1310"/>
                  <a:gd name="T28" fmla="*/ 1518 w 1518"/>
                  <a:gd name="T29" fmla="*/ 20 h 1310"/>
                  <a:gd name="T30" fmla="*/ 1516 w 1518"/>
                  <a:gd name="T31" fmla="*/ 8 h 1310"/>
                  <a:gd name="T32" fmla="*/ 1508 w 1518"/>
                  <a:gd name="T33" fmla="*/ 0 h 1310"/>
                  <a:gd name="T34" fmla="*/ 1496 w 1518"/>
                  <a:gd name="T35" fmla="*/ 0 h 1310"/>
                  <a:gd name="T36" fmla="*/ 1444 w 1518"/>
                  <a:gd name="T37" fmla="*/ 26 h 1310"/>
                  <a:gd name="T38" fmla="*/ 1343 w 1518"/>
                  <a:gd name="T39" fmla="*/ 78 h 1310"/>
                  <a:gd name="T40" fmla="*/ 1195 w 1518"/>
                  <a:gd name="T41" fmla="*/ 168 h 1310"/>
                  <a:gd name="T42" fmla="*/ 1097 w 1518"/>
                  <a:gd name="T43" fmla="*/ 228 h 1310"/>
                  <a:gd name="T44" fmla="*/ 872 w 1518"/>
                  <a:gd name="T45" fmla="*/ 380 h 1310"/>
                  <a:gd name="T46" fmla="*/ 658 w 1518"/>
                  <a:gd name="T47" fmla="*/ 544 h 1310"/>
                  <a:gd name="T48" fmla="*/ 554 w 1518"/>
                  <a:gd name="T49" fmla="*/ 629 h 1310"/>
                  <a:gd name="T50" fmla="*/ 455 w 1518"/>
                  <a:gd name="T51" fmla="*/ 717 h 1310"/>
                  <a:gd name="T52" fmla="*/ 360 w 1518"/>
                  <a:gd name="T53" fmla="*/ 810 h 1310"/>
                  <a:gd name="T54" fmla="*/ 268 w 1518"/>
                  <a:gd name="T55" fmla="*/ 906 h 1310"/>
                  <a:gd name="T56" fmla="*/ 228 w 1518"/>
                  <a:gd name="T57" fmla="*/ 952 h 1310"/>
                  <a:gd name="T58" fmla="*/ 150 w 1518"/>
                  <a:gd name="T59" fmla="*/ 1050 h 1310"/>
                  <a:gd name="T60" fmla="*/ 113 w 1518"/>
                  <a:gd name="T61" fmla="*/ 1100 h 1310"/>
                  <a:gd name="T62" fmla="*/ 48 w 1518"/>
                  <a:gd name="T63" fmla="*/ 1198 h 1310"/>
                  <a:gd name="T64" fmla="*/ 21 w 1518"/>
                  <a:gd name="T65" fmla="*/ 1248 h 1310"/>
                  <a:gd name="T66" fmla="*/ 0 w 1518"/>
                  <a:gd name="T67" fmla="*/ 1303 h 1310"/>
                  <a:gd name="T68" fmla="*/ 0 w 1518"/>
                  <a:gd name="T69" fmla="*/ 1307 h 1310"/>
                  <a:gd name="T70" fmla="*/ 8 w 1518"/>
                  <a:gd name="T71" fmla="*/ 1310 h 1310"/>
                  <a:gd name="T72" fmla="*/ 11 w 1518"/>
                  <a:gd name="T73" fmla="*/ 1308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18" h="1310">
                    <a:moveTo>
                      <a:pt x="11" y="1308"/>
                    </a:moveTo>
                    <a:lnTo>
                      <a:pt x="11" y="1308"/>
                    </a:lnTo>
                    <a:lnTo>
                      <a:pt x="68" y="1215"/>
                    </a:lnTo>
                    <a:lnTo>
                      <a:pt x="97" y="1168"/>
                    </a:lnTo>
                    <a:lnTo>
                      <a:pt x="128" y="1124"/>
                    </a:lnTo>
                    <a:lnTo>
                      <a:pt x="128" y="1124"/>
                    </a:lnTo>
                    <a:lnTo>
                      <a:pt x="165" y="1071"/>
                    </a:lnTo>
                    <a:lnTo>
                      <a:pt x="206" y="1022"/>
                    </a:lnTo>
                    <a:lnTo>
                      <a:pt x="247" y="972"/>
                    </a:lnTo>
                    <a:lnTo>
                      <a:pt x="290" y="925"/>
                    </a:lnTo>
                    <a:lnTo>
                      <a:pt x="290" y="925"/>
                    </a:lnTo>
                    <a:lnTo>
                      <a:pt x="335" y="876"/>
                    </a:lnTo>
                    <a:lnTo>
                      <a:pt x="381" y="830"/>
                    </a:lnTo>
                    <a:lnTo>
                      <a:pt x="428" y="783"/>
                    </a:lnTo>
                    <a:lnTo>
                      <a:pt x="477" y="738"/>
                    </a:lnTo>
                    <a:lnTo>
                      <a:pt x="525" y="695"/>
                    </a:lnTo>
                    <a:lnTo>
                      <a:pt x="576" y="651"/>
                    </a:lnTo>
                    <a:lnTo>
                      <a:pt x="677" y="567"/>
                    </a:lnTo>
                    <a:lnTo>
                      <a:pt x="677" y="567"/>
                    </a:lnTo>
                    <a:lnTo>
                      <a:pt x="782" y="485"/>
                    </a:lnTo>
                    <a:lnTo>
                      <a:pt x="889" y="407"/>
                    </a:lnTo>
                    <a:lnTo>
                      <a:pt x="998" y="331"/>
                    </a:lnTo>
                    <a:lnTo>
                      <a:pt x="1111" y="257"/>
                    </a:lnTo>
                    <a:lnTo>
                      <a:pt x="1111" y="257"/>
                    </a:lnTo>
                    <a:lnTo>
                      <a:pt x="1208" y="197"/>
                    </a:lnTo>
                    <a:lnTo>
                      <a:pt x="1308" y="141"/>
                    </a:lnTo>
                    <a:lnTo>
                      <a:pt x="1510" y="30"/>
                    </a:lnTo>
                    <a:lnTo>
                      <a:pt x="1510" y="30"/>
                    </a:lnTo>
                    <a:lnTo>
                      <a:pt x="1514" y="24"/>
                    </a:lnTo>
                    <a:lnTo>
                      <a:pt x="1518" y="20"/>
                    </a:lnTo>
                    <a:lnTo>
                      <a:pt x="1518" y="14"/>
                    </a:lnTo>
                    <a:lnTo>
                      <a:pt x="1516" y="8"/>
                    </a:lnTo>
                    <a:lnTo>
                      <a:pt x="1514" y="4"/>
                    </a:lnTo>
                    <a:lnTo>
                      <a:pt x="1508" y="0"/>
                    </a:lnTo>
                    <a:lnTo>
                      <a:pt x="1502" y="0"/>
                    </a:lnTo>
                    <a:lnTo>
                      <a:pt x="1496" y="0"/>
                    </a:lnTo>
                    <a:lnTo>
                      <a:pt x="1496" y="0"/>
                    </a:lnTo>
                    <a:lnTo>
                      <a:pt x="1444" y="26"/>
                    </a:lnTo>
                    <a:lnTo>
                      <a:pt x="1393" y="51"/>
                    </a:lnTo>
                    <a:lnTo>
                      <a:pt x="1343" y="78"/>
                    </a:lnTo>
                    <a:lnTo>
                      <a:pt x="1292" y="108"/>
                    </a:lnTo>
                    <a:lnTo>
                      <a:pt x="1195" y="168"/>
                    </a:lnTo>
                    <a:lnTo>
                      <a:pt x="1097" y="228"/>
                    </a:lnTo>
                    <a:lnTo>
                      <a:pt x="1097" y="228"/>
                    </a:lnTo>
                    <a:lnTo>
                      <a:pt x="985" y="304"/>
                    </a:lnTo>
                    <a:lnTo>
                      <a:pt x="872" y="380"/>
                    </a:lnTo>
                    <a:lnTo>
                      <a:pt x="763" y="462"/>
                    </a:lnTo>
                    <a:lnTo>
                      <a:pt x="658" y="544"/>
                    </a:lnTo>
                    <a:lnTo>
                      <a:pt x="658" y="544"/>
                    </a:lnTo>
                    <a:lnTo>
                      <a:pt x="554" y="629"/>
                    </a:lnTo>
                    <a:lnTo>
                      <a:pt x="504" y="672"/>
                    </a:lnTo>
                    <a:lnTo>
                      <a:pt x="455" y="717"/>
                    </a:lnTo>
                    <a:lnTo>
                      <a:pt x="407" y="763"/>
                    </a:lnTo>
                    <a:lnTo>
                      <a:pt x="360" y="810"/>
                    </a:lnTo>
                    <a:lnTo>
                      <a:pt x="313" y="857"/>
                    </a:lnTo>
                    <a:lnTo>
                      <a:pt x="268" y="906"/>
                    </a:lnTo>
                    <a:lnTo>
                      <a:pt x="268" y="906"/>
                    </a:lnTo>
                    <a:lnTo>
                      <a:pt x="228" y="952"/>
                    </a:lnTo>
                    <a:lnTo>
                      <a:pt x="187" y="1001"/>
                    </a:lnTo>
                    <a:lnTo>
                      <a:pt x="150" y="1050"/>
                    </a:lnTo>
                    <a:lnTo>
                      <a:pt x="113" y="1100"/>
                    </a:lnTo>
                    <a:lnTo>
                      <a:pt x="113" y="1100"/>
                    </a:lnTo>
                    <a:lnTo>
                      <a:pt x="80" y="1147"/>
                    </a:lnTo>
                    <a:lnTo>
                      <a:pt x="48" y="1198"/>
                    </a:lnTo>
                    <a:lnTo>
                      <a:pt x="35" y="1223"/>
                    </a:lnTo>
                    <a:lnTo>
                      <a:pt x="21" y="1248"/>
                    </a:lnTo>
                    <a:lnTo>
                      <a:pt x="10" y="1275"/>
                    </a:lnTo>
                    <a:lnTo>
                      <a:pt x="0" y="1303"/>
                    </a:lnTo>
                    <a:lnTo>
                      <a:pt x="0" y="1303"/>
                    </a:lnTo>
                    <a:lnTo>
                      <a:pt x="0" y="1307"/>
                    </a:lnTo>
                    <a:lnTo>
                      <a:pt x="4" y="1310"/>
                    </a:lnTo>
                    <a:lnTo>
                      <a:pt x="8" y="1310"/>
                    </a:lnTo>
                    <a:lnTo>
                      <a:pt x="11" y="1308"/>
                    </a:lnTo>
                    <a:lnTo>
                      <a:pt x="11" y="13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5" name="Freeform 14"/>
              <p:cNvSpPr/>
              <p:nvPr/>
            </p:nvSpPr>
            <p:spPr bwMode="auto">
              <a:xfrm>
                <a:off x="3695304" y="1695061"/>
                <a:ext cx="119063" cy="122635"/>
              </a:xfrm>
              <a:custGeom>
                <a:avLst/>
                <a:gdLst>
                  <a:gd name="T0" fmla="*/ 196 w 212"/>
                  <a:gd name="T1" fmla="*/ 0 h 294"/>
                  <a:gd name="T2" fmla="*/ 196 w 212"/>
                  <a:gd name="T3" fmla="*/ 0 h 294"/>
                  <a:gd name="T4" fmla="*/ 181 w 212"/>
                  <a:gd name="T5" fmla="*/ 14 h 294"/>
                  <a:gd name="T6" fmla="*/ 163 w 212"/>
                  <a:gd name="T7" fmla="*/ 25 h 294"/>
                  <a:gd name="T8" fmla="*/ 150 w 212"/>
                  <a:gd name="T9" fmla="*/ 41 h 294"/>
                  <a:gd name="T10" fmla="*/ 134 w 212"/>
                  <a:gd name="T11" fmla="*/ 57 h 294"/>
                  <a:gd name="T12" fmla="*/ 109 w 212"/>
                  <a:gd name="T13" fmla="*/ 90 h 294"/>
                  <a:gd name="T14" fmla="*/ 85 w 212"/>
                  <a:gd name="T15" fmla="*/ 125 h 294"/>
                  <a:gd name="T16" fmla="*/ 64 w 212"/>
                  <a:gd name="T17" fmla="*/ 162 h 294"/>
                  <a:gd name="T18" fmla="*/ 44 w 212"/>
                  <a:gd name="T19" fmla="*/ 199 h 294"/>
                  <a:gd name="T20" fmla="*/ 23 w 212"/>
                  <a:gd name="T21" fmla="*/ 236 h 294"/>
                  <a:gd name="T22" fmla="*/ 2 w 212"/>
                  <a:gd name="T23" fmla="*/ 271 h 294"/>
                  <a:gd name="T24" fmla="*/ 2 w 212"/>
                  <a:gd name="T25" fmla="*/ 271 h 294"/>
                  <a:gd name="T26" fmla="*/ 0 w 212"/>
                  <a:gd name="T27" fmla="*/ 277 h 294"/>
                  <a:gd name="T28" fmla="*/ 0 w 212"/>
                  <a:gd name="T29" fmla="*/ 282 h 294"/>
                  <a:gd name="T30" fmla="*/ 4 w 212"/>
                  <a:gd name="T31" fmla="*/ 288 h 294"/>
                  <a:gd name="T32" fmla="*/ 7 w 212"/>
                  <a:gd name="T33" fmla="*/ 292 h 294"/>
                  <a:gd name="T34" fmla="*/ 11 w 212"/>
                  <a:gd name="T35" fmla="*/ 294 h 294"/>
                  <a:gd name="T36" fmla="*/ 17 w 212"/>
                  <a:gd name="T37" fmla="*/ 294 h 294"/>
                  <a:gd name="T38" fmla="*/ 23 w 212"/>
                  <a:gd name="T39" fmla="*/ 292 h 294"/>
                  <a:gd name="T40" fmla="*/ 27 w 212"/>
                  <a:gd name="T41" fmla="*/ 288 h 294"/>
                  <a:gd name="T42" fmla="*/ 27 w 212"/>
                  <a:gd name="T43" fmla="*/ 288 h 294"/>
                  <a:gd name="T44" fmla="*/ 48 w 212"/>
                  <a:gd name="T45" fmla="*/ 253 h 294"/>
                  <a:gd name="T46" fmla="*/ 68 w 212"/>
                  <a:gd name="T47" fmla="*/ 216 h 294"/>
                  <a:gd name="T48" fmla="*/ 107 w 212"/>
                  <a:gd name="T49" fmla="*/ 146 h 294"/>
                  <a:gd name="T50" fmla="*/ 130 w 212"/>
                  <a:gd name="T51" fmla="*/ 111 h 294"/>
                  <a:gd name="T52" fmla="*/ 153 w 212"/>
                  <a:gd name="T53" fmla="*/ 78 h 294"/>
                  <a:gd name="T54" fmla="*/ 179 w 212"/>
                  <a:gd name="T55" fmla="*/ 47 h 294"/>
                  <a:gd name="T56" fmla="*/ 208 w 212"/>
                  <a:gd name="T57" fmla="*/ 18 h 294"/>
                  <a:gd name="T58" fmla="*/ 208 w 212"/>
                  <a:gd name="T59" fmla="*/ 18 h 294"/>
                  <a:gd name="T60" fmla="*/ 210 w 212"/>
                  <a:gd name="T61" fmla="*/ 16 h 294"/>
                  <a:gd name="T62" fmla="*/ 212 w 212"/>
                  <a:gd name="T63" fmla="*/ 12 h 294"/>
                  <a:gd name="T64" fmla="*/ 212 w 212"/>
                  <a:gd name="T65" fmla="*/ 8 h 294"/>
                  <a:gd name="T66" fmla="*/ 210 w 212"/>
                  <a:gd name="T67" fmla="*/ 4 h 294"/>
                  <a:gd name="T68" fmla="*/ 208 w 212"/>
                  <a:gd name="T69" fmla="*/ 2 h 294"/>
                  <a:gd name="T70" fmla="*/ 204 w 212"/>
                  <a:gd name="T71" fmla="*/ 0 h 294"/>
                  <a:gd name="T72" fmla="*/ 200 w 212"/>
                  <a:gd name="T73" fmla="*/ 0 h 294"/>
                  <a:gd name="T74" fmla="*/ 196 w 212"/>
                  <a:gd name="T75" fmla="*/ 0 h 294"/>
                  <a:gd name="T76" fmla="*/ 196 w 212"/>
                  <a:gd name="T7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2" h="294">
                    <a:moveTo>
                      <a:pt x="196" y="0"/>
                    </a:moveTo>
                    <a:lnTo>
                      <a:pt x="196" y="0"/>
                    </a:lnTo>
                    <a:lnTo>
                      <a:pt x="181" y="14"/>
                    </a:lnTo>
                    <a:lnTo>
                      <a:pt x="163" y="25"/>
                    </a:lnTo>
                    <a:lnTo>
                      <a:pt x="150" y="41"/>
                    </a:lnTo>
                    <a:lnTo>
                      <a:pt x="134" y="57"/>
                    </a:lnTo>
                    <a:lnTo>
                      <a:pt x="109" y="90"/>
                    </a:lnTo>
                    <a:lnTo>
                      <a:pt x="85" y="125"/>
                    </a:lnTo>
                    <a:lnTo>
                      <a:pt x="64" y="162"/>
                    </a:lnTo>
                    <a:lnTo>
                      <a:pt x="44" y="199"/>
                    </a:lnTo>
                    <a:lnTo>
                      <a:pt x="23" y="236"/>
                    </a:lnTo>
                    <a:lnTo>
                      <a:pt x="2" y="271"/>
                    </a:lnTo>
                    <a:lnTo>
                      <a:pt x="2" y="271"/>
                    </a:lnTo>
                    <a:lnTo>
                      <a:pt x="0" y="277"/>
                    </a:lnTo>
                    <a:lnTo>
                      <a:pt x="0" y="282"/>
                    </a:lnTo>
                    <a:lnTo>
                      <a:pt x="4" y="288"/>
                    </a:lnTo>
                    <a:lnTo>
                      <a:pt x="7" y="292"/>
                    </a:lnTo>
                    <a:lnTo>
                      <a:pt x="11" y="294"/>
                    </a:lnTo>
                    <a:lnTo>
                      <a:pt x="17" y="294"/>
                    </a:lnTo>
                    <a:lnTo>
                      <a:pt x="23" y="292"/>
                    </a:lnTo>
                    <a:lnTo>
                      <a:pt x="27" y="288"/>
                    </a:lnTo>
                    <a:lnTo>
                      <a:pt x="27" y="288"/>
                    </a:lnTo>
                    <a:lnTo>
                      <a:pt x="48" y="253"/>
                    </a:lnTo>
                    <a:lnTo>
                      <a:pt x="68" y="216"/>
                    </a:lnTo>
                    <a:lnTo>
                      <a:pt x="107" y="146"/>
                    </a:lnTo>
                    <a:lnTo>
                      <a:pt x="130" y="111"/>
                    </a:lnTo>
                    <a:lnTo>
                      <a:pt x="153" y="78"/>
                    </a:lnTo>
                    <a:lnTo>
                      <a:pt x="179" y="47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10" y="16"/>
                    </a:lnTo>
                    <a:lnTo>
                      <a:pt x="212" y="12"/>
                    </a:lnTo>
                    <a:lnTo>
                      <a:pt x="212" y="8"/>
                    </a:lnTo>
                    <a:lnTo>
                      <a:pt x="210" y="4"/>
                    </a:lnTo>
                    <a:lnTo>
                      <a:pt x="208" y="2"/>
                    </a:lnTo>
                    <a:lnTo>
                      <a:pt x="204" y="0"/>
                    </a:lnTo>
                    <a:lnTo>
                      <a:pt x="200" y="0"/>
                    </a:lnTo>
                    <a:lnTo>
                      <a:pt x="196" y="0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6" name="Freeform 15"/>
              <p:cNvSpPr/>
              <p:nvPr/>
            </p:nvSpPr>
            <p:spPr bwMode="auto">
              <a:xfrm>
                <a:off x="3423842" y="1715302"/>
                <a:ext cx="141287" cy="244078"/>
              </a:xfrm>
              <a:custGeom>
                <a:avLst/>
                <a:gdLst>
                  <a:gd name="T0" fmla="*/ 242 w 257"/>
                  <a:gd name="T1" fmla="*/ 4 h 584"/>
                  <a:gd name="T2" fmla="*/ 242 w 257"/>
                  <a:gd name="T3" fmla="*/ 4 h 584"/>
                  <a:gd name="T4" fmla="*/ 209 w 257"/>
                  <a:gd name="T5" fmla="*/ 70 h 584"/>
                  <a:gd name="T6" fmla="*/ 175 w 257"/>
                  <a:gd name="T7" fmla="*/ 138 h 584"/>
                  <a:gd name="T8" fmla="*/ 113 w 257"/>
                  <a:gd name="T9" fmla="*/ 272 h 584"/>
                  <a:gd name="T10" fmla="*/ 113 w 257"/>
                  <a:gd name="T11" fmla="*/ 272 h 584"/>
                  <a:gd name="T12" fmla="*/ 80 w 257"/>
                  <a:gd name="T13" fmla="*/ 344 h 584"/>
                  <a:gd name="T14" fmla="*/ 51 w 257"/>
                  <a:gd name="T15" fmla="*/ 416 h 584"/>
                  <a:gd name="T16" fmla="*/ 24 w 257"/>
                  <a:gd name="T17" fmla="*/ 488 h 584"/>
                  <a:gd name="T18" fmla="*/ 12 w 257"/>
                  <a:gd name="T19" fmla="*/ 525 h 584"/>
                  <a:gd name="T20" fmla="*/ 2 w 257"/>
                  <a:gd name="T21" fmla="*/ 564 h 584"/>
                  <a:gd name="T22" fmla="*/ 2 w 257"/>
                  <a:gd name="T23" fmla="*/ 564 h 584"/>
                  <a:gd name="T24" fmla="*/ 0 w 257"/>
                  <a:gd name="T25" fmla="*/ 570 h 584"/>
                  <a:gd name="T26" fmla="*/ 2 w 257"/>
                  <a:gd name="T27" fmla="*/ 576 h 584"/>
                  <a:gd name="T28" fmla="*/ 6 w 257"/>
                  <a:gd name="T29" fmla="*/ 580 h 584"/>
                  <a:gd name="T30" fmla="*/ 12 w 257"/>
                  <a:gd name="T31" fmla="*/ 582 h 584"/>
                  <a:gd name="T32" fmla="*/ 18 w 257"/>
                  <a:gd name="T33" fmla="*/ 584 h 584"/>
                  <a:gd name="T34" fmla="*/ 22 w 257"/>
                  <a:gd name="T35" fmla="*/ 582 h 584"/>
                  <a:gd name="T36" fmla="*/ 26 w 257"/>
                  <a:gd name="T37" fmla="*/ 580 h 584"/>
                  <a:gd name="T38" fmla="*/ 29 w 257"/>
                  <a:gd name="T39" fmla="*/ 574 h 584"/>
                  <a:gd name="T40" fmla="*/ 29 w 257"/>
                  <a:gd name="T41" fmla="*/ 574 h 584"/>
                  <a:gd name="T42" fmla="*/ 39 w 257"/>
                  <a:gd name="T43" fmla="*/ 537 h 584"/>
                  <a:gd name="T44" fmla="*/ 51 w 257"/>
                  <a:gd name="T45" fmla="*/ 502 h 584"/>
                  <a:gd name="T46" fmla="*/ 76 w 257"/>
                  <a:gd name="T47" fmla="*/ 432 h 584"/>
                  <a:gd name="T48" fmla="*/ 103 w 257"/>
                  <a:gd name="T49" fmla="*/ 364 h 584"/>
                  <a:gd name="T50" fmla="*/ 135 w 257"/>
                  <a:gd name="T51" fmla="*/ 296 h 584"/>
                  <a:gd name="T52" fmla="*/ 135 w 257"/>
                  <a:gd name="T53" fmla="*/ 296 h 584"/>
                  <a:gd name="T54" fmla="*/ 168 w 257"/>
                  <a:gd name="T55" fmla="*/ 226 h 584"/>
                  <a:gd name="T56" fmla="*/ 201 w 257"/>
                  <a:gd name="T57" fmla="*/ 156 h 584"/>
                  <a:gd name="T58" fmla="*/ 216 w 257"/>
                  <a:gd name="T59" fmla="*/ 120 h 584"/>
                  <a:gd name="T60" fmla="*/ 232 w 257"/>
                  <a:gd name="T61" fmla="*/ 84 h 584"/>
                  <a:gd name="T62" fmla="*/ 245 w 257"/>
                  <a:gd name="T63" fmla="*/ 48 h 584"/>
                  <a:gd name="T64" fmla="*/ 257 w 257"/>
                  <a:gd name="T65" fmla="*/ 11 h 584"/>
                  <a:gd name="T66" fmla="*/ 257 w 257"/>
                  <a:gd name="T67" fmla="*/ 11 h 584"/>
                  <a:gd name="T68" fmla="*/ 255 w 257"/>
                  <a:gd name="T69" fmla="*/ 6 h 584"/>
                  <a:gd name="T70" fmla="*/ 251 w 257"/>
                  <a:gd name="T71" fmla="*/ 2 h 584"/>
                  <a:gd name="T72" fmla="*/ 247 w 257"/>
                  <a:gd name="T73" fmla="*/ 0 h 584"/>
                  <a:gd name="T74" fmla="*/ 244 w 257"/>
                  <a:gd name="T75" fmla="*/ 2 h 584"/>
                  <a:gd name="T76" fmla="*/ 242 w 257"/>
                  <a:gd name="T77" fmla="*/ 4 h 584"/>
                  <a:gd name="T78" fmla="*/ 242 w 257"/>
                  <a:gd name="T79" fmla="*/ 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7" h="584">
                    <a:moveTo>
                      <a:pt x="242" y="4"/>
                    </a:moveTo>
                    <a:lnTo>
                      <a:pt x="242" y="4"/>
                    </a:lnTo>
                    <a:lnTo>
                      <a:pt x="209" y="70"/>
                    </a:lnTo>
                    <a:lnTo>
                      <a:pt x="175" y="138"/>
                    </a:lnTo>
                    <a:lnTo>
                      <a:pt x="113" y="272"/>
                    </a:lnTo>
                    <a:lnTo>
                      <a:pt x="113" y="272"/>
                    </a:lnTo>
                    <a:lnTo>
                      <a:pt x="80" y="344"/>
                    </a:lnTo>
                    <a:lnTo>
                      <a:pt x="51" y="416"/>
                    </a:lnTo>
                    <a:lnTo>
                      <a:pt x="24" y="488"/>
                    </a:lnTo>
                    <a:lnTo>
                      <a:pt x="12" y="525"/>
                    </a:lnTo>
                    <a:lnTo>
                      <a:pt x="2" y="564"/>
                    </a:lnTo>
                    <a:lnTo>
                      <a:pt x="2" y="564"/>
                    </a:lnTo>
                    <a:lnTo>
                      <a:pt x="0" y="570"/>
                    </a:lnTo>
                    <a:lnTo>
                      <a:pt x="2" y="576"/>
                    </a:lnTo>
                    <a:lnTo>
                      <a:pt x="6" y="580"/>
                    </a:lnTo>
                    <a:lnTo>
                      <a:pt x="12" y="582"/>
                    </a:lnTo>
                    <a:lnTo>
                      <a:pt x="18" y="584"/>
                    </a:lnTo>
                    <a:lnTo>
                      <a:pt x="22" y="582"/>
                    </a:lnTo>
                    <a:lnTo>
                      <a:pt x="26" y="580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39" y="537"/>
                    </a:lnTo>
                    <a:lnTo>
                      <a:pt x="51" y="502"/>
                    </a:lnTo>
                    <a:lnTo>
                      <a:pt x="76" y="432"/>
                    </a:lnTo>
                    <a:lnTo>
                      <a:pt x="103" y="364"/>
                    </a:lnTo>
                    <a:lnTo>
                      <a:pt x="135" y="296"/>
                    </a:lnTo>
                    <a:lnTo>
                      <a:pt x="135" y="296"/>
                    </a:lnTo>
                    <a:lnTo>
                      <a:pt x="168" y="226"/>
                    </a:lnTo>
                    <a:lnTo>
                      <a:pt x="201" y="156"/>
                    </a:lnTo>
                    <a:lnTo>
                      <a:pt x="216" y="120"/>
                    </a:lnTo>
                    <a:lnTo>
                      <a:pt x="232" y="84"/>
                    </a:lnTo>
                    <a:lnTo>
                      <a:pt x="245" y="48"/>
                    </a:lnTo>
                    <a:lnTo>
                      <a:pt x="257" y="11"/>
                    </a:lnTo>
                    <a:lnTo>
                      <a:pt x="257" y="11"/>
                    </a:lnTo>
                    <a:lnTo>
                      <a:pt x="255" y="6"/>
                    </a:lnTo>
                    <a:lnTo>
                      <a:pt x="251" y="2"/>
                    </a:lnTo>
                    <a:lnTo>
                      <a:pt x="247" y="0"/>
                    </a:lnTo>
                    <a:lnTo>
                      <a:pt x="244" y="2"/>
                    </a:lnTo>
                    <a:lnTo>
                      <a:pt x="242" y="4"/>
                    </a:lnTo>
                    <a:lnTo>
                      <a:pt x="242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7" name="Freeform 16"/>
              <p:cNvSpPr/>
              <p:nvPr/>
            </p:nvSpPr>
            <p:spPr bwMode="auto">
              <a:xfrm>
                <a:off x="3176191" y="1798645"/>
                <a:ext cx="188912" cy="340519"/>
              </a:xfrm>
              <a:custGeom>
                <a:avLst/>
                <a:gdLst>
                  <a:gd name="T0" fmla="*/ 325 w 338"/>
                  <a:gd name="T1" fmla="*/ 0 h 816"/>
                  <a:gd name="T2" fmla="*/ 325 w 338"/>
                  <a:gd name="T3" fmla="*/ 0 h 816"/>
                  <a:gd name="T4" fmla="*/ 305 w 338"/>
                  <a:gd name="T5" fmla="*/ 18 h 816"/>
                  <a:gd name="T6" fmla="*/ 286 w 338"/>
                  <a:gd name="T7" fmla="*/ 35 h 816"/>
                  <a:gd name="T8" fmla="*/ 268 w 338"/>
                  <a:gd name="T9" fmla="*/ 55 h 816"/>
                  <a:gd name="T10" fmla="*/ 251 w 338"/>
                  <a:gd name="T11" fmla="*/ 76 h 816"/>
                  <a:gd name="T12" fmla="*/ 235 w 338"/>
                  <a:gd name="T13" fmla="*/ 98 h 816"/>
                  <a:gd name="T14" fmla="*/ 219 w 338"/>
                  <a:gd name="T15" fmla="*/ 121 h 816"/>
                  <a:gd name="T16" fmla="*/ 192 w 338"/>
                  <a:gd name="T17" fmla="*/ 170 h 816"/>
                  <a:gd name="T18" fmla="*/ 169 w 338"/>
                  <a:gd name="T19" fmla="*/ 218 h 816"/>
                  <a:gd name="T20" fmla="*/ 146 w 338"/>
                  <a:gd name="T21" fmla="*/ 269 h 816"/>
                  <a:gd name="T22" fmla="*/ 126 w 338"/>
                  <a:gd name="T23" fmla="*/ 319 h 816"/>
                  <a:gd name="T24" fmla="*/ 109 w 338"/>
                  <a:gd name="T25" fmla="*/ 366 h 816"/>
                  <a:gd name="T26" fmla="*/ 109 w 338"/>
                  <a:gd name="T27" fmla="*/ 366 h 816"/>
                  <a:gd name="T28" fmla="*/ 89 w 338"/>
                  <a:gd name="T29" fmla="*/ 419 h 816"/>
                  <a:gd name="T30" fmla="*/ 72 w 338"/>
                  <a:gd name="T31" fmla="*/ 471 h 816"/>
                  <a:gd name="T32" fmla="*/ 54 w 338"/>
                  <a:gd name="T33" fmla="*/ 526 h 816"/>
                  <a:gd name="T34" fmla="*/ 40 w 338"/>
                  <a:gd name="T35" fmla="*/ 580 h 816"/>
                  <a:gd name="T36" fmla="*/ 27 w 338"/>
                  <a:gd name="T37" fmla="*/ 635 h 816"/>
                  <a:gd name="T38" fmla="*/ 15 w 338"/>
                  <a:gd name="T39" fmla="*/ 689 h 816"/>
                  <a:gd name="T40" fmla="*/ 7 w 338"/>
                  <a:gd name="T41" fmla="*/ 744 h 816"/>
                  <a:gd name="T42" fmla="*/ 0 w 338"/>
                  <a:gd name="T43" fmla="*/ 800 h 816"/>
                  <a:gd name="T44" fmla="*/ 0 w 338"/>
                  <a:gd name="T45" fmla="*/ 800 h 816"/>
                  <a:gd name="T46" fmla="*/ 0 w 338"/>
                  <a:gd name="T47" fmla="*/ 806 h 816"/>
                  <a:gd name="T48" fmla="*/ 3 w 338"/>
                  <a:gd name="T49" fmla="*/ 812 h 816"/>
                  <a:gd name="T50" fmla="*/ 7 w 338"/>
                  <a:gd name="T51" fmla="*/ 814 h 816"/>
                  <a:gd name="T52" fmla="*/ 13 w 338"/>
                  <a:gd name="T53" fmla="*/ 816 h 816"/>
                  <a:gd name="T54" fmla="*/ 19 w 338"/>
                  <a:gd name="T55" fmla="*/ 816 h 816"/>
                  <a:gd name="T56" fmla="*/ 25 w 338"/>
                  <a:gd name="T57" fmla="*/ 814 h 816"/>
                  <a:gd name="T58" fmla="*/ 29 w 338"/>
                  <a:gd name="T59" fmla="*/ 808 h 816"/>
                  <a:gd name="T60" fmla="*/ 31 w 338"/>
                  <a:gd name="T61" fmla="*/ 802 h 816"/>
                  <a:gd name="T62" fmla="*/ 31 w 338"/>
                  <a:gd name="T63" fmla="*/ 802 h 816"/>
                  <a:gd name="T64" fmla="*/ 37 w 338"/>
                  <a:gd name="T65" fmla="*/ 750 h 816"/>
                  <a:gd name="T66" fmla="*/ 46 w 338"/>
                  <a:gd name="T67" fmla="*/ 697 h 816"/>
                  <a:gd name="T68" fmla="*/ 56 w 338"/>
                  <a:gd name="T69" fmla="*/ 645 h 816"/>
                  <a:gd name="T70" fmla="*/ 70 w 338"/>
                  <a:gd name="T71" fmla="*/ 592 h 816"/>
                  <a:gd name="T72" fmla="*/ 83 w 338"/>
                  <a:gd name="T73" fmla="*/ 541 h 816"/>
                  <a:gd name="T74" fmla="*/ 99 w 338"/>
                  <a:gd name="T75" fmla="*/ 489 h 816"/>
                  <a:gd name="T76" fmla="*/ 114 w 338"/>
                  <a:gd name="T77" fmla="*/ 438 h 816"/>
                  <a:gd name="T78" fmla="*/ 132 w 338"/>
                  <a:gd name="T79" fmla="*/ 388 h 816"/>
                  <a:gd name="T80" fmla="*/ 132 w 338"/>
                  <a:gd name="T81" fmla="*/ 388 h 816"/>
                  <a:gd name="T82" fmla="*/ 151 w 338"/>
                  <a:gd name="T83" fmla="*/ 337 h 816"/>
                  <a:gd name="T84" fmla="*/ 171 w 338"/>
                  <a:gd name="T85" fmla="*/ 286 h 816"/>
                  <a:gd name="T86" fmla="*/ 192 w 338"/>
                  <a:gd name="T87" fmla="*/ 238 h 816"/>
                  <a:gd name="T88" fmla="*/ 218 w 338"/>
                  <a:gd name="T89" fmla="*/ 189 h 816"/>
                  <a:gd name="T90" fmla="*/ 243 w 338"/>
                  <a:gd name="T91" fmla="*/ 142 h 816"/>
                  <a:gd name="T92" fmla="*/ 272 w 338"/>
                  <a:gd name="T93" fmla="*/ 98 h 816"/>
                  <a:gd name="T94" fmla="*/ 301 w 338"/>
                  <a:gd name="T95" fmla="*/ 53 h 816"/>
                  <a:gd name="T96" fmla="*/ 336 w 338"/>
                  <a:gd name="T97" fmla="*/ 10 h 816"/>
                  <a:gd name="T98" fmla="*/ 336 w 338"/>
                  <a:gd name="T99" fmla="*/ 10 h 816"/>
                  <a:gd name="T100" fmla="*/ 338 w 338"/>
                  <a:gd name="T101" fmla="*/ 8 h 816"/>
                  <a:gd name="T102" fmla="*/ 338 w 338"/>
                  <a:gd name="T103" fmla="*/ 6 h 816"/>
                  <a:gd name="T104" fmla="*/ 334 w 338"/>
                  <a:gd name="T105" fmla="*/ 2 h 816"/>
                  <a:gd name="T106" fmla="*/ 330 w 338"/>
                  <a:gd name="T107" fmla="*/ 0 h 816"/>
                  <a:gd name="T108" fmla="*/ 325 w 338"/>
                  <a:gd name="T109" fmla="*/ 0 h 816"/>
                  <a:gd name="T110" fmla="*/ 325 w 338"/>
                  <a:gd name="T111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8" h="816">
                    <a:moveTo>
                      <a:pt x="325" y="0"/>
                    </a:moveTo>
                    <a:lnTo>
                      <a:pt x="325" y="0"/>
                    </a:lnTo>
                    <a:lnTo>
                      <a:pt x="305" y="18"/>
                    </a:lnTo>
                    <a:lnTo>
                      <a:pt x="286" y="35"/>
                    </a:lnTo>
                    <a:lnTo>
                      <a:pt x="268" y="55"/>
                    </a:lnTo>
                    <a:lnTo>
                      <a:pt x="251" y="76"/>
                    </a:lnTo>
                    <a:lnTo>
                      <a:pt x="235" y="98"/>
                    </a:lnTo>
                    <a:lnTo>
                      <a:pt x="219" y="121"/>
                    </a:lnTo>
                    <a:lnTo>
                      <a:pt x="192" y="170"/>
                    </a:lnTo>
                    <a:lnTo>
                      <a:pt x="169" y="218"/>
                    </a:lnTo>
                    <a:lnTo>
                      <a:pt x="146" y="269"/>
                    </a:lnTo>
                    <a:lnTo>
                      <a:pt x="126" y="319"/>
                    </a:lnTo>
                    <a:lnTo>
                      <a:pt x="109" y="366"/>
                    </a:lnTo>
                    <a:lnTo>
                      <a:pt x="109" y="366"/>
                    </a:lnTo>
                    <a:lnTo>
                      <a:pt x="89" y="419"/>
                    </a:lnTo>
                    <a:lnTo>
                      <a:pt x="72" y="471"/>
                    </a:lnTo>
                    <a:lnTo>
                      <a:pt x="54" y="526"/>
                    </a:lnTo>
                    <a:lnTo>
                      <a:pt x="40" y="580"/>
                    </a:lnTo>
                    <a:lnTo>
                      <a:pt x="27" y="635"/>
                    </a:lnTo>
                    <a:lnTo>
                      <a:pt x="15" y="689"/>
                    </a:lnTo>
                    <a:lnTo>
                      <a:pt x="7" y="74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0" y="806"/>
                    </a:lnTo>
                    <a:lnTo>
                      <a:pt x="3" y="812"/>
                    </a:lnTo>
                    <a:lnTo>
                      <a:pt x="7" y="814"/>
                    </a:lnTo>
                    <a:lnTo>
                      <a:pt x="13" y="816"/>
                    </a:lnTo>
                    <a:lnTo>
                      <a:pt x="19" y="816"/>
                    </a:lnTo>
                    <a:lnTo>
                      <a:pt x="25" y="814"/>
                    </a:lnTo>
                    <a:lnTo>
                      <a:pt x="29" y="808"/>
                    </a:lnTo>
                    <a:lnTo>
                      <a:pt x="31" y="802"/>
                    </a:lnTo>
                    <a:lnTo>
                      <a:pt x="31" y="802"/>
                    </a:lnTo>
                    <a:lnTo>
                      <a:pt x="37" y="750"/>
                    </a:lnTo>
                    <a:lnTo>
                      <a:pt x="46" y="697"/>
                    </a:lnTo>
                    <a:lnTo>
                      <a:pt x="56" y="645"/>
                    </a:lnTo>
                    <a:lnTo>
                      <a:pt x="70" y="592"/>
                    </a:lnTo>
                    <a:lnTo>
                      <a:pt x="83" y="541"/>
                    </a:lnTo>
                    <a:lnTo>
                      <a:pt x="99" y="489"/>
                    </a:lnTo>
                    <a:lnTo>
                      <a:pt x="114" y="438"/>
                    </a:lnTo>
                    <a:lnTo>
                      <a:pt x="132" y="388"/>
                    </a:lnTo>
                    <a:lnTo>
                      <a:pt x="132" y="388"/>
                    </a:lnTo>
                    <a:lnTo>
                      <a:pt x="151" y="337"/>
                    </a:lnTo>
                    <a:lnTo>
                      <a:pt x="171" y="286"/>
                    </a:lnTo>
                    <a:lnTo>
                      <a:pt x="192" y="238"/>
                    </a:lnTo>
                    <a:lnTo>
                      <a:pt x="218" y="189"/>
                    </a:lnTo>
                    <a:lnTo>
                      <a:pt x="243" y="142"/>
                    </a:lnTo>
                    <a:lnTo>
                      <a:pt x="272" y="98"/>
                    </a:lnTo>
                    <a:lnTo>
                      <a:pt x="301" y="53"/>
                    </a:lnTo>
                    <a:lnTo>
                      <a:pt x="336" y="10"/>
                    </a:lnTo>
                    <a:lnTo>
                      <a:pt x="336" y="10"/>
                    </a:lnTo>
                    <a:lnTo>
                      <a:pt x="338" y="8"/>
                    </a:lnTo>
                    <a:lnTo>
                      <a:pt x="338" y="6"/>
                    </a:lnTo>
                    <a:lnTo>
                      <a:pt x="334" y="2"/>
                    </a:lnTo>
                    <a:lnTo>
                      <a:pt x="330" y="0"/>
                    </a:lnTo>
                    <a:lnTo>
                      <a:pt x="325" y="0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8" name="Freeform 17"/>
              <p:cNvSpPr/>
              <p:nvPr/>
            </p:nvSpPr>
            <p:spPr bwMode="auto">
              <a:xfrm>
                <a:off x="3104753" y="2114161"/>
                <a:ext cx="476250" cy="103585"/>
              </a:xfrm>
              <a:custGeom>
                <a:avLst/>
                <a:gdLst>
                  <a:gd name="T0" fmla="*/ 4 w 854"/>
                  <a:gd name="T1" fmla="*/ 250 h 250"/>
                  <a:gd name="T2" fmla="*/ 4 w 854"/>
                  <a:gd name="T3" fmla="*/ 250 h 250"/>
                  <a:gd name="T4" fmla="*/ 14 w 854"/>
                  <a:gd name="T5" fmla="*/ 250 h 250"/>
                  <a:gd name="T6" fmla="*/ 25 w 854"/>
                  <a:gd name="T7" fmla="*/ 250 h 250"/>
                  <a:gd name="T8" fmla="*/ 49 w 854"/>
                  <a:gd name="T9" fmla="*/ 248 h 250"/>
                  <a:gd name="T10" fmla="*/ 95 w 854"/>
                  <a:gd name="T11" fmla="*/ 238 h 250"/>
                  <a:gd name="T12" fmla="*/ 95 w 854"/>
                  <a:gd name="T13" fmla="*/ 238 h 250"/>
                  <a:gd name="T14" fmla="*/ 212 w 854"/>
                  <a:gd name="T15" fmla="*/ 215 h 250"/>
                  <a:gd name="T16" fmla="*/ 212 w 854"/>
                  <a:gd name="T17" fmla="*/ 215 h 250"/>
                  <a:gd name="T18" fmla="*/ 331 w 854"/>
                  <a:gd name="T19" fmla="*/ 189 h 250"/>
                  <a:gd name="T20" fmla="*/ 448 w 854"/>
                  <a:gd name="T21" fmla="*/ 162 h 250"/>
                  <a:gd name="T22" fmla="*/ 448 w 854"/>
                  <a:gd name="T23" fmla="*/ 162 h 250"/>
                  <a:gd name="T24" fmla="*/ 559 w 854"/>
                  <a:gd name="T25" fmla="*/ 133 h 250"/>
                  <a:gd name="T26" fmla="*/ 613 w 854"/>
                  <a:gd name="T27" fmla="*/ 115 h 250"/>
                  <a:gd name="T28" fmla="*/ 670 w 854"/>
                  <a:gd name="T29" fmla="*/ 98 h 250"/>
                  <a:gd name="T30" fmla="*/ 670 w 854"/>
                  <a:gd name="T31" fmla="*/ 98 h 250"/>
                  <a:gd name="T32" fmla="*/ 718 w 854"/>
                  <a:gd name="T33" fmla="*/ 80 h 250"/>
                  <a:gd name="T34" fmla="*/ 769 w 854"/>
                  <a:gd name="T35" fmla="*/ 63 h 250"/>
                  <a:gd name="T36" fmla="*/ 769 w 854"/>
                  <a:gd name="T37" fmla="*/ 63 h 250"/>
                  <a:gd name="T38" fmla="*/ 790 w 854"/>
                  <a:gd name="T39" fmla="*/ 53 h 250"/>
                  <a:gd name="T40" fmla="*/ 816 w 854"/>
                  <a:gd name="T41" fmla="*/ 45 h 250"/>
                  <a:gd name="T42" fmla="*/ 825 w 854"/>
                  <a:gd name="T43" fmla="*/ 39 h 250"/>
                  <a:gd name="T44" fmla="*/ 837 w 854"/>
                  <a:gd name="T45" fmla="*/ 34 h 250"/>
                  <a:gd name="T46" fmla="*/ 845 w 854"/>
                  <a:gd name="T47" fmla="*/ 26 h 250"/>
                  <a:gd name="T48" fmla="*/ 853 w 854"/>
                  <a:gd name="T49" fmla="*/ 16 h 250"/>
                  <a:gd name="T50" fmla="*/ 853 w 854"/>
                  <a:gd name="T51" fmla="*/ 16 h 250"/>
                  <a:gd name="T52" fmla="*/ 854 w 854"/>
                  <a:gd name="T53" fmla="*/ 12 h 250"/>
                  <a:gd name="T54" fmla="*/ 853 w 854"/>
                  <a:gd name="T55" fmla="*/ 6 h 250"/>
                  <a:gd name="T56" fmla="*/ 851 w 854"/>
                  <a:gd name="T57" fmla="*/ 2 h 250"/>
                  <a:gd name="T58" fmla="*/ 845 w 854"/>
                  <a:gd name="T59" fmla="*/ 0 h 250"/>
                  <a:gd name="T60" fmla="*/ 845 w 854"/>
                  <a:gd name="T61" fmla="*/ 0 h 250"/>
                  <a:gd name="T62" fmla="*/ 835 w 854"/>
                  <a:gd name="T63" fmla="*/ 0 h 250"/>
                  <a:gd name="T64" fmla="*/ 825 w 854"/>
                  <a:gd name="T65" fmla="*/ 2 h 250"/>
                  <a:gd name="T66" fmla="*/ 804 w 854"/>
                  <a:gd name="T67" fmla="*/ 10 h 250"/>
                  <a:gd name="T68" fmla="*/ 767 w 854"/>
                  <a:gd name="T69" fmla="*/ 30 h 250"/>
                  <a:gd name="T70" fmla="*/ 767 w 854"/>
                  <a:gd name="T71" fmla="*/ 30 h 250"/>
                  <a:gd name="T72" fmla="*/ 716 w 854"/>
                  <a:gd name="T73" fmla="*/ 49 h 250"/>
                  <a:gd name="T74" fmla="*/ 668 w 854"/>
                  <a:gd name="T75" fmla="*/ 67 h 250"/>
                  <a:gd name="T76" fmla="*/ 668 w 854"/>
                  <a:gd name="T77" fmla="*/ 67 h 250"/>
                  <a:gd name="T78" fmla="*/ 609 w 854"/>
                  <a:gd name="T79" fmla="*/ 86 h 250"/>
                  <a:gd name="T80" fmla="*/ 549 w 854"/>
                  <a:gd name="T81" fmla="*/ 104 h 250"/>
                  <a:gd name="T82" fmla="*/ 430 w 854"/>
                  <a:gd name="T83" fmla="*/ 135 h 250"/>
                  <a:gd name="T84" fmla="*/ 430 w 854"/>
                  <a:gd name="T85" fmla="*/ 135 h 250"/>
                  <a:gd name="T86" fmla="*/ 313 w 854"/>
                  <a:gd name="T87" fmla="*/ 162 h 250"/>
                  <a:gd name="T88" fmla="*/ 197 w 854"/>
                  <a:gd name="T89" fmla="*/ 187 h 250"/>
                  <a:gd name="T90" fmla="*/ 197 w 854"/>
                  <a:gd name="T91" fmla="*/ 187 h 250"/>
                  <a:gd name="T92" fmla="*/ 90 w 854"/>
                  <a:gd name="T93" fmla="*/ 213 h 250"/>
                  <a:gd name="T94" fmla="*/ 90 w 854"/>
                  <a:gd name="T95" fmla="*/ 213 h 250"/>
                  <a:gd name="T96" fmla="*/ 45 w 854"/>
                  <a:gd name="T97" fmla="*/ 222 h 250"/>
                  <a:gd name="T98" fmla="*/ 22 w 854"/>
                  <a:gd name="T99" fmla="*/ 230 h 250"/>
                  <a:gd name="T100" fmla="*/ 10 w 854"/>
                  <a:gd name="T101" fmla="*/ 236 h 250"/>
                  <a:gd name="T102" fmla="*/ 0 w 854"/>
                  <a:gd name="T103" fmla="*/ 242 h 250"/>
                  <a:gd name="T104" fmla="*/ 0 w 854"/>
                  <a:gd name="T105" fmla="*/ 242 h 250"/>
                  <a:gd name="T106" fmla="*/ 0 w 854"/>
                  <a:gd name="T107" fmla="*/ 244 h 250"/>
                  <a:gd name="T108" fmla="*/ 0 w 854"/>
                  <a:gd name="T109" fmla="*/ 246 h 250"/>
                  <a:gd name="T110" fmla="*/ 0 w 854"/>
                  <a:gd name="T111" fmla="*/ 248 h 250"/>
                  <a:gd name="T112" fmla="*/ 4 w 854"/>
                  <a:gd name="T113" fmla="*/ 250 h 250"/>
                  <a:gd name="T114" fmla="*/ 4 w 854"/>
                  <a:gd name="T11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54" h="250">
                    <a:moveTo>
                      <a:pt x="4" y="250"/>
                    </a:moveTo>
                    <a:lnTo>
                      <a:pt x="4" y="250"/>
                    </a:lnTo>
                    <a:lnTo>
                      <a:pt x="14" y="250"/>
                    </a:lnTo>
                    <a:lnTo>
                      <a:pt x="25" y="250"/>
                    </a:lnTo>
                    <a:lnTo>
                      <a:pt x="49" y="248"/>
                    </a:lnTo>
                    <a:lnTo>
                      <a:pt x="95" y="238"/>
                    </a:lnTo>
                    <a:lnTo>
                      <a:pt x="95" y="238"/>
                    </a:lnTo>
                    <a:lnTo>
                      <a:pt x="212" y="215"/>
                    </a:lnTo>
                    <a:lnTo>
                      <a:pt x="212" y="215"/>
                    </a:lnTo>
                    <a:lnTo>
                      <a:pt x="331" y="189"/>
                    </a:lnTo>
                    <a:lnTo>
                      <a:pt x="448" y="162"/>
                    </a:lnTo>
                    <a:lnTo>
                      <a:pt x="448" y="162"/>
                    </a:lnTo>
                    <a:lnTo>
                      <a:pt x="559" y="133"/>
                    </a:lnTo>
                    <a:lnTo>
                      <a:pt x="613" y="115"/>
                    </a:lnTo>
                    <a:lnTo>
                      <a:pt x="670" y="98"/>
                    </a:lnTo>
                    <a:lnTo>
                      <a:pt x="670" y="98"/>
                    </a:lnTo>
                    <a:lnTo>
                      <a:pt x="718" y="80"/>
                    </a:lnTo>
                    <a:lnTo>
                      <a:pt x="769" y="63"/>
                    </a:lnTo>
                    <a:lnTo>
                      <a:pt x="769" y="63"/>
                    </a:lnTo>
                    <a:lnTo>
                      <a:pt x="790" y="53"/>
                    </a:lnTo>
                    <a:lnTo>
                      <a:pt x="816" y="45"/>
                    </a:lnTo>
                    <a:lnTo>
                      <a:pt x="825" y="39"/>
                    </a:lnTo>
                    <a:lnTo>
                      <a:pt x="837" y="34"/>
                    </a:lnTo>
                    <a:lnTo>
                      <a:pt x="845" y="26"/>
                    </a:lnTo>
                    <a:lnTo>
                      <a:pt x="853" y="16"/>
                    </a:lnTo>
                    <a:lnTo>
                      <a:pt x="853" y="16"/>
                    </a:lnTo>
                    <a:lnTo>
                      <a:pt x="854" y="12"/>
                    </a:lnTo>
                    <a:lnTo>
                      <a:pt x="853" y="6"/>
                    </a:lnTo>
                    <a:lnTo>
                      <a:pt x="851" y="2"/>
                    </a:lnTo>
                    <a:lnTo>
                      <a:pt x="845" y="0"/>
                    </a:lnTo>
                    <a:lnTo>
                      <a:pt x="845" y="0"/>
                    </a:lnTo>
                    <a:lnTo>
                      <a:pt x="835" y="0"/>
                    </a:lnTo>
                    <a:lnTo>
                      <a:pt x="825" y="2"/>
                    </a:lnTo>
                    <a:lnTo>
                      <a:pt x="804" y="10"/>
                    </a:lnTo>
                    <a:lnTo>
                      <a:pt x="767" y="30"/>
                    </a:lnTo>
                    <a:lnTo>
                      <a:pt x="767" y="30"/>
                    </a:lnTo>
                    <a:lnTo>
                      <a:pt x="716" y="49"/>
                    </a:lnTo>
                    <a:lnTo>
                      <a:pt x="668" y="67"/>
                    </a:lnTo>
                    <a:lnTo>
                      <a:pt x="668" y="67"/>
                    </a:lnTo>
                    <a:lnTo>
                      <a:pt x="609" y="86"/>
                    </a:lnTo>
                    <a:lnTo>
                      <a:pt x="549" y="104"/>
                    </a:lnTo>
                    <a:lnTo>
                      <a:pt x="430" y="135"/>
                    </a:lnTo>
                    <a:lnTo>
                      <a:pt x="430" y="135"/>
                    </a:lnTo>
                    <a:lnTo>
                      <a:pt x="313" y="162"/>
                    </a:lnTo>
                    <a:lnTo>
                      <a:pt x="197" y="187"/>
                    </a:lnTo>
                    <a:lnTo>
                      <a:pt x="197" y="187"/>
                    </a:lnTo>
                    <a:lnTo>
                      <a:pt x="90" y="213"/>
                    </a:lnTo>
                    <a:lnTo>
                      <a:pt x="90" y="213"/>
                    </a:lnTo>
                    <a:lnTo>
                      <a:pt x="45" y="222"/>
                    </a:lnTo>
                    <a:lnTo>
                      <a:pt x="22" y="230"/>
                    </a:lnTo>
                    <a:lnTo>
                      <a:pt x="10" y="236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0" y="246"/>
                    </a:lnTo>
                    <a:lnTo>
                      <a:pt x="0" y="248"/>
                    </a:lnTo>
                    <a:lnTo>
                      <a:pt x="4" y="250"/>
                    </a:lnTo>
                    <a:lnTo>
                      <a:pt x="4" y="2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9" name="Freeform 18"/>
              <p:cNvSpPr/>
              <p:nvPr/>
            </p:nvSpPr>
            <p:spPr bwMode="auto">
              <a:xfrm>
                <a:off x="3298428" y="1948664"/>
                <a:ext cx="438150" cy="100013"/>
              </a:xfrm>
              <a:custGeom>
                <a:avLst/>
                <a:gdLst>
                  <a:gd name="T0" fmla="*/ 9 w 788"/>
                  <a:gd name="T1" fmla="*/ 240 h 240"/>
                  <a:gd name="T2" fmla="*/ 9 w 788"/>
                  <a:gd name="T3" fmla="*/ 240 h 240"/>
                  <a:gd name="T4" fmla="*/ 107 w 788"/>
                  <a:gd name="T5" fmla="*/ 203 h 240"/>
                  <a:gd name="T6" fmla="*/ 157 w 788"/>
                  <a:gd name="T7" fmla="*/ 187 h 240"/>
                  <a:gd name="T8" fmla="*/ 206 w 788"/>
                  <a:gd name="T9" fmla="*/ 172 h 240"/>
                  <a:gd name="T10" fmla="*/ 206 w 788"/>
                  <a:gd name="T11" fmla="*/ 172 h 240"/>
                  <a:gd name="T12" fmla="*/ 258 w 788"/>
                  <a:gd name="T13" fmla="*/ 160 h 240"/>
                  <a:gd name="T14" fmla="*/ 309 w 788"/>
                  <a:gd name="T15" fmla="*/ 148 h 240"/>
                  <a:gd name="T16" fmla="*/ 412 w 788"/>
                  <a:gd name="T17" fmla="*/ 127 h 240"/>
                  <a:gd name="T18" fmla="*/ 412 w 788"/>
                  <a:gd name="T19" fmla="*/ 127 h 240"/>
                  <a:gd name="T20" fmla="*/ 515 w 788"/>
                  <a:gd name="T21" fmla="*/ 106 h 240"/>
                  <a:gd name="T22" fmla="*/ 566 w 788"/>
                  <a:gd name="T23" fmla="*/ 96 h 240"/>
                  <a:gd name="T24" fmla="*/ 618 w 788"/>
                  <a:gd name="T25" fmla="*/ 82 h 240"/>
                  <a:gd name="T26" fmla="*/ 618 w 788"/>
                  <a:gd name="T27" fmla="*/ 82 h 240"/>
                  <a:gd name="T28" fmla="*/ 659 w 788"/>
                  <a:gd name="T29" fmla="*/ 70 h 240"/>
                  <a:gd name="T30" fmla="*/ 700 w 788"/>
                  <a:gd name="T31" fmla="*/ 57 h 240"/>
                  <a:gd name="T32" fmla="*/ 700 w 788"/>
                  <a:gd name="T33" fmla="*/ 57 h 240"/>
                  <a:gd name="T34" fmla="*/ 722 w 788"/>
                  <a:gd name="T35" fmla="*/ 51 h 240"/>
                  <a:gd name="T36" fmla="*/ 745 w 788"/>
                  <a:gd name="T37" fmla="*/ 43 h 240"/>
                  <a:gd name="T38" fmla="*/ 766 w 788"/>
                  <a:gd name="T39" fmla="*/ 34 h 240"/>
                  <a:gd name="T40" fmla="*/ 776 w 788"/>
                  <a:gd name="T41" fmla="*/ 26 h 240"/>
                  <a:gd name="T42" fmla="*/ 784 w 788"/>
                  <a:gd name="T43" fmla="*/ 20 h 240"/>
                  <a:gd name="T44" fmla="*/ 784 w 788"/>
                  <a:gd name="T45" fmla="*/ 20 h 240"/>
                  <a:gd name="T46" fmla="*/ 788 w 788"/>
                  <a:gd name="T47" fmla="*/ 12 h 240"/>
                  <a:gd name="T48" fmla="*/ 788 w 788"/>
                  <a:gd name="T49" fmla="*/ 6 h 240"/>
                  <a:gd name="T50" fmla="*/ 782 w 788"/>
                  <a:gd name="T51" fmla="*/ 2 h 240"/>
                  <a:gd name="T52" fmla="*/ 776 w 788"/>
                  <a:gd name="T53" fmla="*/ 0 h 240"/>
                  <a:gd name="T54" fmla="*/ 776 w 788"/>
                  <a:gd name="T55" fmla="*/ 0 h 240"/>
                  <a:gd name="T56" fmla="*/ 766 w 788"/>
                  <a:gd name="T57" fmla="*/ 0 h 240"/>
                  <a:gd name="T58" fmla="*/ 757 w 788"/>
                  <a:gd name="T59" fmla="*/ 4 h 240"/>
                  <a:gd name="T60" fmla="*/ 737 w 788"/>
                  <a:gd name="T61" fmla="*/ 10 h 240"/>
                  <a:gd name="T62" fmla="*/ 698 w 788"/>
                  <a:gd name="T63" fmla="*/ 28 h 240"/>
                  <a:gd name="T64" fmla="*/ 698 w 788"/>
                  <a:gd name="T65" fmla="*/ 28 h 240"/>
                  <a:gd name="T66" fmla="*/ 644 w 788"/>
                  <a:gd name="T67" fmla="*/ 45 h 240"/>
                  <a:gd name="T68" fmla="*/ 589 w 788"/>
                  <a:gd name="T69" fmla="*/ 59 h 240"/>
                  <a:gd name="T70" fmla="*/ 589 w 788"/>
                  <a:gd name="T71" fmla="*/ 59 h 240"/>
                  <a:gd name="T72" fmla="*/ 539 w 788"/>
                  <a:gd name="T73" fmla="*/ 72 h 240"/>
                  <a:gd name="T74" fmla="*/ 486 w 788"/>
                  <a:gd name="T75" fmla="*/ 84 h 240"/>
                  <a:gd name="T76" fmla="*/ 383 w 788"/>
                  <a:gd name="T77" fmla="*/ 106 h 240"/>
                  <a:gd name="T78" fmla="*/ 383 w 788"/>
                  <a:gd name="T79" fmla="*/ 106 h 240"/>
                  <a:gd name="T80" fmla="*/ 286 w 788"/>
                  <a:gd name="T81" fmla="*/ 125 h 240"/>
                  <a:gd name="T82" fmla="*/ 237 w 788"/>
                  <a:gd name="T83" fmla="*/ 135 h 240"/>
                  <a:gd name="T84" fmla="*/ 186 w 788"/>
                  <a:gd name="T85" fmla="*/ 148 h 240"/>
                  <a:gd name="T86" fmla="*/ 138 w 788"/>
                  <a:gd name="T87" fmla="*/ 162 h 240"/>
                  <a:gd name="T88" fmla="*/ 89 w 788"/>
                  <a:gd name="T89" fmla="*/ 179 h 240"/>
                  <a:gd name="T90" fmla="*/ 44 w 788"/>
                  <a:gd name="T91" fmla="*/ 201 h 240"/>
                  <a:gd name="T92" fmla="*/ 23 w 788"/>
                  <a:gd name="T93" fmla="*/ 215 h 240"/>
                  <a:gd name="T94" fmla="*/ 1 w 788"/>
                  <a:gd name="T95" fmla="*/ 226 h 240"/>
                  <a:gd name="T96" fmla="*/ 1 w 788"/>
                  <a:gd name="T97" fmla="*/ 226 h 240"/>
                  <a:gd name="T98" fmla="*/ 0 w 788"/>
                  <a:gd name="T99" fmla="*/ 228 h 240"/>
                  <a:gd name="T100" fmla="*/ 0 w 788"/>
                  <a:gd name="T101" fmla="*/ 232 h 240"/>
                  <a:gd name="T102" fmla="*/ 0 w 788"/>
                  <a:gd name="T103" fmla="*/ 236 h 240"/>
                  <a:gd name="T104" fmla="*/ 5 w 788"/>
                  <a:gd name="T105" fmla="*/ 240 h 240"/>
                  <a:gd name="T106" fmla="*/ 9 w 788"/>
                  <a:gd name="T107" fmla="*/ 240 h 240"/>
                  <a:gd name="T108" fmla="*/ 9 w 788"/>
                  <a:gd name="T109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8" h="240">
                    <a:moveTo>
                      <a:pt x="9" y="240"/>
                    </a:moveTo>
                    <a:lnTo>
                      <a:pt x="9" y="240"/>
                    </a:lnTo>
                    <a:lnTo>
                      <a:pt x="107" y="203"/>
                    </a:lnTo>
                    <a:lnTo>
                      <a:pt x="157" y="187"/>
                    </a:lnTo>
                    <a:lnTo>
                      <a:pt x="206" y="172"/>
                    </a:lnTo>
                    <a:lnTo>
                      <a:pt x="206" y="172"/>
                    </a:lnTo>
                    <a:lnTo>
                      <a:pt x="258" y="160"/>
                    </a:lnTo>
                    <a:lnTo>
                      <a:pt x="309" y="148"/>
                    </a:lnTo>
                    <a:lnTo>
                      <a:pt x="412" y="127"/>
                    </a:lnTo>
                    <a:lnTo>
                      <a:pt x="412" y="127"/>
                    </a:lnTo>
                    <a:lnTo>
                      <a:pt x="515" y="106"/>
                    </a:lnTo>
                    <a:lnTo>
                      <a:pt x="566" y="96"/>
                    </a:lnTo>
                    <a:lnTo>
                      <a:pt x="618" y="82"/>
                    </a:lnTo>
                    <a:lnTo>
                      <a:pt x="618" y="82"/>
                    </a:lnTo>
                    <a:lnTo>
                      <a:pt x="659" y="70"/>
                    </a:lnTo>
                    <a:lnTo>
                      <a:pt x="700" y="57"/>
                    </a:lnTo>
                    <a:lnTo>
                      <a:pt x="700" y="57"/>
                    </a:lnTo>
                    <a:lnTo>
                      <a:pt x="722" y="51"/>
                    </a:lnTo>
                    <a:lnTo>
                      <a:pt x="745" y="43"/>
                    </a:lnTo>
                    <a:lnTo>
                      <a:pt x="766" y="34"/>
                    </a:lnTo>
                    <a:lnTo>
                      <a:pt x="776" y="26"/>
                    </a:lnTo>
                    <a:lnTo>
                      <a:pt x="784" y="20"/>
                    </a:lnTo>
                    <a:lnTo>
                      <a:pt x="784" y="20"/>
                    </a:lnTo>
                    <a:lnTo>
                      <a:pt x="788" y="12"/>
                    </a:lnTo>
                    <a:lnTo>
                      <a:pt x="788" y="6"/>
                    </a:lnTo>
                    <a:lnTo>
                      <a:pt x="782" y="2"/>
                    </a:lnTo>
                    <a:lnTo>
                      <a:pt x="776" y="0"/>
                    </a:lnTo>
                    <a:lnTo>
                      <a:pt x="776" y="0"/>
                    </a:lnTo>
                    <a:lnTo>
                      <a:pt x="766" y="0"/>
                    </a:lnTo>
                    <a:lnTo>
                      <a:pt x="757" y="4"/>
                    </a:lnTo>
                    <a:lnTo>
                      <a:pt x="737" y="10"/>
                    </a:lnTo>
                    <a:lnTo>
                      <a:pt x="698" y="28"/>
                    </a:lnTo>
                    <a:lnTo>
                      <a:pt x="698" y="28"/>
                    </a:lnTo>
                    <a:lnTo>
                      <a:pt x="644" y="45"/>
                    </a:lnTo>
                    <a:lnTo>
                      <a:pt x="589" y="59"/>
                    </a:lnTo>
                    <a:lnTo>
                      <a:pt x="589" y="59"/>
                    </a:lnTo>
                    <a:lnTo>
                      <a:pt x="539" y="72"/>
                    </a:lnTo>
                    <a:lnTo>
                      <a:pt x="486" y="84"/>
                    </a:lnTo>
                    <a:lnTo>
                      <a:pt x="383" y="106"/>
                    </a:lnTo>
                    <a:lnTo>
                      <a:pt x="383" y="106"/>
                    </a:lnTo>
                    <a:lnTo>
                      <a:pt x="286" y="125"/>
                    </a:lnTo>
                    <a:lnTo>
                      <a:pt x="237" y="135"/>
                    </a:lnTo>
                    <a:lnTo>
                      <a:pt x="186" y="148"/>
                    </a:lnTo>
                    <a:lnTo>
                      <a:pt x="138" y="162"/>
                    </a:lnTo>
                    <a:lnTo>
                      <a:pt x="89" y="179"/>
                    </a:lnTo>
                    <a:lnTo>
                      <a:pt x="44" y="201"/>
                    </a:lnTo>
                    <a:lnTo>
                      <a:pt x="23" y="215"/>
                    </a:lnTo>
                    <a:lnTo>
                      <a:pt x="1" y="226"/>
                    </a:lnTo>
                    <a:lnTo>
                      <a:pt x="1" y="226"/>
                    </a:lnTo>
                    <a:lnTo>
                      <a:pt x="0" y="228"/>
                    </a:lnTo>
                    <a:lnTo>
                      <a:pt x="0" y="232"/>
                    </a:lnTo>
                    <a:lnTo>
                      <a:pt x="0" y="236"/>
                    </a:lnTo>
                    <a:lnTo>
                      <a:pt x="5" y="240"/>
                    </a:lnTo>
                    <a:lnTo>
                      <a:pt x="9" y="240"/>
                    </a:lnTo>
                    <a:lnTo>
                      <a:pt x="9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40" name="Freeform 19"/>
              <p:cNvSpPr/>
              <p:nvPr/>
            </p:nvSpPr>
            <p:spPr bwMode="auto">
              <a:xfrm>
                <a:off x="3609579" y="1815314"/>
                <a:ext cx="315913" cy="52388"/>
              </a:xfrm>
              <a:custGeom>
                <a:avLst/>
                <a:gdLst>
                  <a:gd name="T0" fmla="*/ 6 w 570"/>
                  <a:gd name="T1" fmla="*/ 127 h 127"/>
                  <a:gd name="T2" fmla="*/ 6 w 570"/>
                  <a:gd name="T3" fmla="*/ 127 h 127"/>
                  <a:gd name="T4" fmla="*/ 41 w 570"/>
                  <a:gd name="T5" fmla="*/ 127 h 127"/>
                  <a:gd name="T6" fmla="*/ 74 w 570"/>
                  <a:gd name="T7" fmla="*/ 125 h 127"/>
                  <a:gd name="T8" fmla="*/ 107 w 570"/>
                  <a:gd name="T9" fmla="*/ 121 h 127"/>
                  <a:gd name="T10" fmla="*/ 142 w 570"/>
                  <a:gd name="T11" fmla="*/ 115 h 127"/>
                  <a:gd name="T12" fmla="*/ 208 w 570"/>
                  <a:gd name="T13" fmla="*/ 103 h 127"/>
                  <a:gd name="T14" fmla="*/ 274 w 570"/>
                  <a:gd name="T15" fmla="*/ 92 h 127"/>
                  <a:gd name="T16" fmla="*/ 274 w 570"/>
                  <a:gd name="T17" fmla="*/ 92 h 127"/>
                  <a:gd name="T18" fmla="*/ 346 w 570"/>
                  <a:gd name="T19" fmla="*/ 78 h 127"/>
                  <a:gd name="T20" fmla="*/ 418 w 570"/>
                  <a:gd name="T21" fmla="*/ 64 h 127"/>
                  <a:gd name="T22" fmla="*/ 489 w 570"/>
                  <a:gd name="T23" fmla="*/ 47 h 127"/>
                  <a:gd name="T24" fmla="*/ 559 w 570"/>
                  <a:gd name="T25" fmla="*/ 29 h 127"/>
                  <a:gd name="T26" fmla="*/ 559 w 570"/>
                  <a:gd name="T27" fmla="*/ 29 h 127"/>
                  <a:gd name="T28" fmla="*/ 564 w 570"/>
                  <a:gd name="T29" fmla="*/ 26 h 127"/>
                  <a:gd name="T30" fmla="*/ 568 w 570"/>
                  <a:gd name="T31" fmla="*/ 22 h 127"/>
                  <a:gd name="T32" fmla="*/ 570 w 570"/>
                  <a:gd name="T33" fmla="*/ 16 h 127"/>
                  <a:gd name="T34" fmla="*/ 570 w 570"/>
                  <a:gd name="T35" fmla="*/ 10 h 127"/>
                  <a:gd name="T36" fmla="*/ 568 w 570"/>
                  <a:gd name="T37" fmla="*/ 6 h 127"/>
                  <a:gd name="T38" fmla="*/ 564 w 570"/>
                  <a:gd name="T39" fmla="*/ 2 h 127"/>
                  <a:gd name="T40" fmla="*/ 561 w 570"/>
                  <a:gd name="T41" fmla="*/ 0 h 127"/>
                  <a:gd name="T42" fmla="*/ 553 w 570"/>
                  <a:gd name="T43" fmla="*/ 0 h 127"/>
                  <a:gd name="T44" fmla="*/ 553 w 570"/>
                  <a:gd name="T45" fmla="*/ 0 h 127"/>
                  <a:gd name="T46" fmla="*/ 487 w 570"/>
                  <a:gd name="T47" fmla="*/ 18 h 127"/>
                  <a:gd name="T48" fmla="*/ 418 w 570"/>
                  <a:gd name="T49" fmla="*/ 35 h 127"/>
                  <a:gd name="T50" fmla="*/ 352 w 570"/>
                  <a:gd name="T51" fmla="*/ 49 h 127"/>
                  <a:gd name="T52" fmla="*/ 284 w 570"/>
                  <a:gd name="T53" fmla="*/ 62 h 127"/>
                  <a:gd name="T54" fmla="*/ 284 w 570"/>
                  <a:gd name="T55" fmla="*/ 62 h 127"/>
                  <a:gd name="T56" fmla="*/ 214 w 570"/>
                  <a:gd name="T57" fmla="*/ 74 h 127"/>
                  <a:gd name="T58" fmla="*/ 144 w 570"/>
                  <a:gd name="T59" fmla="*/ 84 h 127"/>
                  <a:gd name="T60" fmla="*/ 74 w 570"/>
                  <a:gd name="T61" fmla="*/ 96 h 127"/>
                  <a:gd name="T62" fmla="*/ 39 w 570"/>
                  <a:gd name="T63" fmla="*/ 103 h 127"/>
                  <a:gd name="T64" fmla="*/ 6 w 570"/>
                  <a:gd name="T65" fmla="*/ 113 h 127"/>
                  <a:gd name="T66" fmla="*/ 6 w 570"/>
                  <a:gd name="T67" fmla="*/ 113 h 127"/>
                  <a:gd name="T68" fmla="*/ 2 w 570"/>
                  <a:gd name="T69" fmla="*/ 115 h 127"/>
                  <a:gd name="T70" fmla="*/ 0 w 570"/>
                  <a:gd name="T71" fmla="*/ 121 h 127"/>
                  <a:gd name="T72" fmla="*/ 2 w 570"/>
                  <a:gd name="T73" fmla="*/ 125 h 127"/>
                  <a:gd name="T74" fmla="*/ 6 w 570"/>
                  <a:gd name="T75" fmla="*/ 127 h 127"/>
                  <a:gd name="T76" fmla="*/ 6 w 570"/>
                  <a:gd name="T7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0" h="127">
                    <a:moveTo>
                      <a:pt x="6" y="127"/>
                    </a:moveTo>
                    <a:lnTo>
                      <a:pt x="6" y="127"/>
                    </a:lnTo>
                    <a:lnTo>
                      <a:pt x="41" y="127"/>
                    </a:lnTo>
                    <a:lnTo>
                      <a:pt x="74" y="125"/>
                    </a:lnTo>
                    <a:lnTo>
                      <a:pt x="107" y="121"/>
                    </a:lnTo>
                    <a:lnTo>
                      <a:pt x="142" y="115"/>
                    </a:lnTo>
                    <a:lnTo>
                      <a:pt x="208" y="103"/>
                    </a:lnTo>
                    <a:lnTo>
                      <a:pt x="274" y="92"/>
                    </a:lnTo>
                    <a:lnTo>
                      <a:pt x="274" y="92"/>
                    </a:lnTo>
                    <a:lnTo>
                      <a:pt x="346" y="78"/>
                    </a:lnTo>
                    <a:lnTo>
                      <a:pt x="418" y="64"/>
                    </a:lnTo>
                    <a:lnTo>
                      <a:pt x="489" y="47"/>
                    </a:lnTo>
                    <a:lnTo>
                      <a:pt x="559" y="29"/>
                    </a:lnTo>
                    <a:lnTo>
                      <a:pt x="559" y="29"/>
                    </a:lnTo>
                    <a:lnTo>
                      <a:pt x="564" y="26"/>
                    </a:lnTo>
                    <a:lnTo>
                      <a:pt x="568" y="22"/>
                    </a:lnTo>
                    <a:lnTo>
                      <a:pt x="570" y="16"/>
                    </a:lnTo>
                    <a:lnTo>
                      <a:pt x="570" y="10"/>
                    </a:lnTo>
                    <a:lnTo>
                      <a:pt x="568" y="6"/>
                    </a:lnTo>
                    <a:lnTo>
                      <a:pt x="564" y="2"/>
                    </a:lnTo>
                    <a:lnTo>
                      <a:pt x="561" y="0"/>
                    </a:lnTo>
                    <a:lnTo>
                      <a:pt x="553" y="0"/>
                    </a:lnTo>
                    <a:lnTo>
                      <a:pt x="553" y="0"/>
                    </a:lnTo>
                    <a:lnTo>
                      <a:pt x="487" y="18"/>
                    </a:lnTo>
                    <a:lnTo>
                      <a:pt x="418" y="35"/>
                    </a:lnTo>
                    <a:lnTo>
                      <a:pt x="352" y="49"/>
                    </a:lnTo>
                    <a:lnTo>
                      <a:pt x="284" y="62"/>
                    </a:lnTo>
                    <a:lnTo>
                      <a:pt x="284" y="62"/>
                    </a:lnTo>
                    <a:lnTo>
                      <a:pt x="214" y="74"/>
                    </a:lnTo>
                    <a:lnTo>
                      <a:pt x="144" y="84"/>
                    </a:lnTo>
                    <a:lnTo>
                      <a:pt x="74" y="96"/>
                    </a:lnTo>
                    <a:lnTo>
                      <a:pt x="39" y="103"/>
                    </a:lnTo>
                    <a:lnTo>
                      <a:pt x="6" y="113"/>
                    </a:lnTo>
                    <a:lnTo>
                      <a:pt x="6" y="113"/>
                    </a:lnTo>
                    <a:lnTo>
                      <a:pt x="2" y="115"/>
                    </a:lnTo>
                    <a:lnTo>
                      <a:pt x="0" y="121"/>
                    </a:lnTo>
                    <a:lnTo>
                      <a:pt x="2" y="125"/>
                    </a:lnTo>
                    <a:lnTo>
                      <a:pt x="6" y="127"/>
                    </a:lnTo>
                    <a:lnTo>
                      <a:pt x="6" y="1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>
              <a:off x="2900041" y="2093576"/>
              <a:ext cx="1516342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>
              <a:spLocks noChangeArrowheads="1"/>
            </p:cNvSpPr>
            <p:nvPr/>
          </p:nvSpPr>
          <p:spPr bwMode="auto">
            <a:xfrm>
              <a:off x="4685802" y="1235047"/>
              <a:ext cx="1112215" cy="858529"/>
            </a:xfrm>
            <a:custGeom>
              <a:avLst/>
              <a:gdLst>
                <a:gd name="T0" fmla="*/ 230 w 1999"/>
                <a:gd name="T1" fmla="*/ 1472 h 2057"/>
                <a:gd name="T2" fmla="*/ 232 w 1999"/>
                <a:gd name="T3" fmla="*/ 1401 h 2057"/>
                <a:gd name="T4" fmla="*/ 244 w 1999"/>
                <a:gd name="T5" fmla="*/ 1273 h 2057"/>
                <a:gd name="T6" fmla="*/ 263 w 1999"/>
                <a:gd name="T7" fmla="*/ 1160 h 2057"/>
                <a:gd name="T8" fmla="*/ 292 w 1999"/>
                <a:gd name="T9" fmla="*/ 1034 h 2057"/>
                <a:gd name="T10" fmla="*/ 337 w 1999"/>
                <a:gd name="T11" fmla="*/ 895 h 2057"/>
                <a:gd name="T12" fmla="*/ 397 w 1999"/>
                <a:gd name="T13" fmla="*/ 751 h 2057"/>
                <a:gd name="T14" fmla="*/ 436 w 1999"/>
                <a:gd name="T15" fmla="*/ 677 h 2057"/>
                <a:gd name="T16" fmla="*/ 479 w 1999"/>
                <a:gd name="T17" fmla="*/ 605 h 2057"/>
                <a:gd name="T18" fmla="*/ 528 w 1999"/>
                <a:gd name="T19" fmla="*/ 535 h 2057"/>
                <a:gd name="T20" fmla="*/ 582 w 1999"/>
                <a:gd name="T21" fmla="*/ 467 h 2057"/>
                <a:gd name="T22" fmla="*/ 643 w 1999"/>
                <a:gd name="T23" fmla="*/ 399 h 2057"/>
                <a:gd name="T24" fmla="*/ 711 w 1999"/>
                <a:gd name="T25" fmla="*/ 337 h 2057"/>
                <a:gd name="T26" fmla="*/ 787 w 1999"/>
                <a:gd name="T27" fmla="*/ 276 h 2057"/>
                <a:gd name="T28" fmla="*/ 868 w 1999"/>
                <a:gd name="T29" fmla="*/ 220 h 2057"/>
                <a:gd name="T30" fmla="*/ 958 w 1999"/>
                <a:gd name="T31" fmla="*/ 169 h 2057"/>
                <a:gd name="T32" fmla="*/ 1055 w 1999"/>
                <a:gd name="T33" fmla="*/ 125 h 2057"/>
                <a:gd name="T34" fmla="*/ 1162 w 1999"/>
                <a:gd name="T35" fmla="*/ 84 h 2057"/>
                <a:gd name="T36" fmla="*/ 1277 w 1999"/>
                <a:gd name="T37" fmla="*/ 53 h 2057"/>
                <a:gd name="T38" fmla="*/ 1400 w 1999"/>
                <a:gd name="T39" fmla="*/ 27 h 2057"/>
                <a:gd name="T40" fmla="*/ 1534 w 1999"/>
                <a:gd name="T41" fmla="*/ 10 h 2057"/>
                <a:gd name="T42" fmla="*/ 1676 w 1999"/>
                <a:gd name="T43" fmla="*/ 2 h 2057"/>
                <a:gd name="T44" fmla="*/ 1830 w 1999"/>
                <a:gd name="T45" fmla="*/ 2 h 2057"/>
                <a:gd name="T46" fmla="*/ 1993 w 1999"/>
                <a:gd name="T47" fmla="*/ 12 h 2057"/>
                <a:gd name="T48" fmla="*/ 1999 w 1999"/>
                <a:gd name="T49" fmla="*/ 76 h 2057"/>
                <a:gd name="T50" fmla="*/ 1999 w 1999"/>
                <a:gd name="T51" fmla="*/ 148 h 2057"/>
                <a:gd name="T52" fmla="*/ 1993 w 1999"/>
                <a:gd name="T53" fmla="*/ 243 h 2057"/>
                <a:gd name="T54" fmla="*/ 1980 w 1999"/>
                <a:gd name="T55" fmla="*/ 356 h 2057"/>
                <a:gd name="T56" fmla="*/ 1952 w 1999"/>
                <a:gd name="T57" fmla="*/ 481 h 2057"/>
                <a:gd name="T58" fmla="*/ 1909 w 1999"/>
                <a:gd name="T59" fmla="*/ 615 h 2057"/>
                <a:gd name="T60" fmla="*/ 1865 w 1999"/>
                <a:gd name="T61" fmla="*/ 720 h 2057"/>
                <a:gd name="T62" fmla="*/ 1830 w 1999"/>
                <a:gd name="T63" fmla="*/ 790 h 2057"/>
                <a:gd name="T64" fmla="*/ 1787 w 1999"/>
                <a:gd name="T65" fmla="*/ 860 h 2057"/>
                <a:gd name="T66" fmla="*/ 1738 w 1999"/>
                <a:gd name="T67" fmla="*/ 929 h 2057"/>
                <a:gd name="T68" fmla="*/ 1684 w 1999"/>
                <a:gd name="T69" fmla="*/ 999 h 2057"/>
                <a:gd name="T70" fmla="*/ 1621 w 1999"/>
                <a:gd name="T71" fmla="*/ 1065 h 2057"/>
                <a:gd name="T72" fmla="*/ 1551 w 1999"/>
                <a:gd name="T73" fmla="*/ 1129 h 2057"/>
                <a:gd name="T74" fmla="*/ 1474 w 1999"/>
                <a:gd name="T75" fmla="*/ 1189 h 2057"/>
                <a:gd name="T76" fmla="*/ 1388 w 1999"/>
                <a:gd name="T77" fmla="*/ 1248 h 2057"/>
                <a:gd name="T78" fmla="*/ 1293 w 1999"/>
                <a:gd name="T79" fmla="*/ 1302 h 2057"/>
                <a:gd name="T80" fmla="*/ 1187 w 1999"/>
                <a:gd name="T81" fmla="*/ 1353 h 2057"/>
                <a:gd name="T82" fmla="*/ 1075 w 1999"/>
                <a:gd name="T83" fmla="*/ 1398 h 2057"/>
                <a:gd name="T84" fmla="*/ 950 w 1999"/>
                <a:gd name="T85" fmla="*/ 1438 h 2057"/>
                <a:gd name="T86" fmla="*/ 816 w 1999"/>
                <a:gd name="T87" fmla="*/ 1472 h 2057"/>
                <a:gd name="T88" fmla="*/ 670 w 1999"/>
                <a:gd name="T89" fmla="*/ 1499 h 2057"/>
                <a:gd name="T90" fmla="*/ 512 w 1999"/>
                <a:gd name="T91" fmla="*/ 1520 h 2057"/>
                <a:gd name="T92" fmla="*/ 345 w 1999"/>
                <a:gd name="T93" fmla="*/ 1532 h 2057"/>
                <a:gd name="T94" fmla="*/ 230 w 1999"/>
                <a:gd name="T95" fmla="*/ 1586 h 2057"/>
                <a:gd name="T96" fmla="*/ 172 w 1999"/>
                <a:gd name="T97" fmla="*/ 1711 h 2057"/>
                <a:gd name="T98" fmla="*/ 142 w 1999"/>
                <a:gd name="T99" fmla="*/ 1791 h 2057"/>
                <a:gd name="T100" fmla="*/ 115 w 1999"/>
                <a:gd name="T101" fmla="*/ 1876 h 2057"/>
                <a:gd name="T102" fmla="*/ 96 w 1999"/>
                <a:gd name="T103" fmla="*/ 1962 h 2057"/>
                <a:gd name="T104" fmla="*/ 90 w 1999"/>
                <a:gd name="T105" fmla="*/ 2044 h 2057"/>
                <a:gd name="T106" fmla="*/ 18 w 1999"/>
                <a:gd name="T107" fmla="*/ 1991 h 2057"/>
                <a:gd name="T108" fmla="*/ 66 w 1999"/>
                <a:gd name="T109" fmla="*/ 1832 h 2057"/>
                <a:gd name="T110" fmla="*/ 119 w 1999"/>
                <a:gd name="T111" fmla="*/ 1688 h 2057"/>
                <a:gd name="T112" fmla="*/ 162 w 1999"/>
                <a:gd name="T113" fmla="*/ 1592 h 2057"/>
                <a:gd name="T114" fmla="*/ 207 w 1999"/>
                <a:gd name="T115" fmla="*/ 1507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855963" y="1280288"/>
              <a:ext cx="855618" cy="571470"/>
              <a:chOff x="4855766" y="1695061"/>
              <a:chExt cx="855662" cy="571500"/>
            </a:xfrm>
            <a:solidFill>
              <a:schemeClr val="bg1"/>
            </a:solidFill>
          </p:grpSpPr>
          <p:sp>
            <p:nvSpPr>
              <p:cNvPr id="27" name="Freeform 13"/>
              <p:cNvSpPr/>
              <p:nvPr/>
            </p:nvSpPr>
            <p:spPr bwMode="auto">
              <a:xfrm>
                <a:off x="4855766" y="1720064"/>
                <a:ext cx="842962" cy="546497"/>
              </a:xfrm>
              <a:custGeom>
                <a:avLst/>
                <a:gdLst>
                  <a:gd name="T0" fmla="*/ 11 w 1518"/>
                  <a:gd name="T1" fmla="*/ 1308 h 1310"/>
                  <a:gd name="T2" fmla="*/ 97 w 1518"/>
                  <a:gd name="T3" fmla="*/ 1168 h 1310"/>
                  <a:gd name="T4" fmla="*/ 128 w 1518"/>
                  <a:gd name="T5" fmla="*/ 1124 h 1310"/>
                  <a:gd name="T6" fmla="*/ 206 w 1518"/>
                  <a:gd name="T7" fmla="*/ 1022 h 1310"/>
                  <a:gd name="T8" fmla="*/ 290 w 1518"/>
                  <a:gd name="T9" fmla="*/ 925 h 1310"/>
                  <a:gd name="T10" fmla="*/ 335 w 1518"/>
                  <a:gd name="T11" fmla="*/ 876 h 1310"/>
                  <a:gd name="T12" fmla="*/ 428 w 1518"/>
                  <a:gd name="T13" fmla="*/ 783 h 1310"/>
                  <a:gd name="T14" fmla="*/ 525 w 1518"/>
                  <a:gd name="T15" fmla="*/ 695 h 1310"/>
                  <a:gd name="T16" fmla="*/ 677 w 1518"/>
                  <a:gd name="T17" fmla="*/ 567 h 1310"/>
                  <a:gd name="T18" fmla="*/ 782 w 1518"/>
                  <a:gd name="T19" fmla="*/ 485 h 1310"/>
                  <a:gd name="T20" fmla="*/ 998 w 1518"/>
                  <a:gd name="T21" fmla="*/ 331 h 1310"/>
                  <a:gd name="T22" fmla="*/ 1111 w 1518"/>
                  <a:gd name="T23" fmla="*/ 257 h 1310"/>
                  <a:gd name="T24" fmla="*/ 1308 w 1518"/>
                  <a:gd name="T25" fmla="*/ 141 h 1310"/>
                  <a:gd name="T26" fmla="*/ 1510 w 1518"/>
                  <a:gd name="T27" fmla="*/ 30 h 1310"/>
                  <a:gd name="T28" fmla="*/ 1518 w 1518"/>
                  <a:gd name="T29" fmla="*/ 20 h 1310"/>
                  <a:gd name="T30" fmla="*/ 1516 w 1518"/>
                  <a:gd name="T31" fmla="*/ 8 h 1310"/>
                  <a:gd name="T32" fmla="*/ 1508 w 1518"/>
                  <a:gd name="T33" fmla="*/ 0 h 1310"/>
                  <a:gd name="T34" fmla="*/ 1496 w 1518"/>
                  <a:gd name="T35" fmla="*/ 0 h 1310"/>
                  <a:gd name="T36" fmla="*/ 1444 w 1518"/>
                  <a:gd name="T37" fmla="*/ 26 h 1310"/>
                  <a:gd name="T38" fmla="*/ 1343 w 1518"/>
                  <a:gd name="T39" fmla="*/ 78 h 1310"/>
                  <a:gd name="T40" fmla="*/ 1195 w 1518"/>
                  <a:gd name="T41" fmla="*/ 168 h 1310"/>
                  <a:gd name="T42" fmla="*/ 1097 w 1518"/>
                  <a:gd name="T43" fmla="*/ 228 h 1310"/>
                  <a:gd name="T44" fmla="*/ 872 w 1518"/>
                  <a:gd name="T45" fmla="*/ 380 h 1310"/>
                  <a:gd name="T46" fmla="*/ 658 w 1518"/>
                  <a:gd name="T47" fmla="*/ 544 h 1310"/>
                  <a:gd name="T48" fmla="*/ 554 w 1518"/>
                  <a:gd name="T49" fmla="*/ 629 h 1310"/>
                  <a:gd name="T50" fmla="*/ 455 w 1518"/>
                  <a:gd name="T51" fmla="*/ 717 h 1310"/>
                  <a:gd name="T52" fmla="*/ 360 w 1518"/>
                  <a:gd name="T53" fmla="*/ 810 h 1310"/>
                  <a:gd name="T54" fmla="*/ 268 w 1518"/>
                  <a:gd name="T55" fmla="*/ 906 h 1310"/>
                  <a:gd name="T56" fmla="*/ 228 w 1518"/>
                  <a:gd name="T57" fmla="*/ 952 h 1310"/>
                  <a:gd name="T58" fmla="*/ 150 w 1518"/>
                  <a:gd name="T59" fmla="*/ 1050 h 1310"/>
                  <a:gd name="T60" fmla="*/ 113 w 1518"/>
                  <a:gd name="T61" fmla="*/ 1100 h 1310"/>
                  <a:gd name="T62" fmla="*/ 48 w 1518"/>
                  <a:gd name="T63" fmla="*/ 1198 h 1310"/>
                  <a:gd name="T64" fmla="*/ 21 w 1518"/>
                  <a:gd name="T65" fmla="*/ 1248 h 1310"/>
                  <a:gd name="T66" fmla="*/ 0 w 1518"/>
                  <a:gd name="T67" fmla="*/ 1303 h 1310"/>
                  <a:gd name="T68" fmla="*/ 0 w 1518"/>
                  <a:gd name="T69" fmla="*/ 1307 h 1310"/>
                  <a:gd name="T70" fmla="*/ 8 w 1518"/>
                  <a:gd name="T71" fmla="*/ 1310 h 1310"/>
                  <a:gd name="T72" fmla="*/ 11 w 1518"/>
                  <a:gd name="T73" fmla="*/ 1308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18" h="1310">
                    <a:moveTo>
                      <a:pt x="11" y="1308"/>
                    </a:moveTo>
                    <a:lnTo>
                      <a:pt x="11" y="1308"/>
                    </a:lnTo>
                    <a:lnTo>
                      <a:pt x="68" y="1215"/>
                    </a:lnTo>
                    <a:lnTo>
                      <a:pt x="97" y="1168"/>
                    </a:lnTo>
                    <a:lnTo>
                      <a:pt x="128" y="1124"/>
                    </a:lnTo>
                    <a:lnTo>
                      <a:pt x="128" y="1124"/>
                    </a:lnTo>
                    <a:lnTo>
                      <a:pt x="165" y="1071"/>
                    </a:lnTo>
                    <a:lnTo>
                      <a:pt x="206" y="1022"/>
                    </a:lnTo>
                    <a:lnTo>
                      <a:pt x="247" y="972"/>
                    </a:lnTo>
                    <a:lnTo>
                      <a:pt x="290" y="925"/>
                    </a:lnTo>
                    <a:lnTo>
                      <a:pt x="290" y="925"/>
                    </a:lnTo>
                    <a:lnTo>
                      <a:pt x="335" y="876"/>
                    </a:lnTo>
                    <a:lnTo>
                      <a:pt x="381" y="830"/>
                    </a:lnTo>
                    <a:lnTo>
                      <a:pt x="428" y="783"/>
                    </a:lnTo>
                    <a:lnTo>
                      <a:pt x="477" y="738"/>
                    </a:lnTo>
                    <a:lnTo>
                      <a:pt x="525" y="695"/>
                    </a:lnTo>
                    <a:lnTo>
                      <a:pt x="576" y="651"/>
                    </a:lnTo>
                    <a:lnTo>
                      <a:pt x="677" y="567"/>
                    </a:lnTo>
                    <a:lnTo>
                      <a:pt x="677" y="567"/>
                    </a:lnTo>
                    <a:lnTo>
                      <a:pt x="782" y="485"/>
                    </a:lnTo>
                    <a:lnTo>
                      <a:pt x="889" y="407"/>
                    </a:lnTo>
                    <a:lnTo>
                      <a:pt x="998" y="331"/>
                    </a:lnTo>
                    <a:lnTo>
                      <a:pt x="1111" y="257"/>
                    </a:lnTo>
                    <a:lnTo>
                      <a:pt x="1111" y="257"/>
                    </a:lnTo>
                    <a:lnTo>
                      <a:pt x="1208" y="197"/>
                    </a:lnTo>
                    <a:lnTo>
                      <a:pt x="1308" y="141"/>
                    </a:lnTo>
                    <a:lnTo>
                      <a:pt x="1510" y="30"/>
                    </a:lnTo>
                    <a:lnTo>
                      <a:pt x="1510" y="30"/>
                    </a:lnTo>
                    <a:lnTo>
                      <a:pt x="1514" y="24"/>
                    </a:lnTo>
                    <a:lnTo>
                      <a:pt x="1518" y="20"/>
                    </a:lnTo>
                    <a:lnTo>
                      <a:pt x="1518" y="14"/>
                    </a:lnTo>
                    <a:lnTo>
                      <a:pt x="1516" y="8"/>
                    </a:lnTo>
                    <a:lnTo>
                      <a:pt x="1514" y="4"/>
                    </a:lnTo>
                    <a:lnTo>
                      <a:pt x="1508" y="0"/>
                    </a:lnTo>
                    <a:lnTo>
                      <a:pt x="1502" y="0"/>
                    </a:lnTo>
                    <a:lnTo>
                      <a:pt x="1496" y="0"/>
                    </a:lnTo>
                    <a:lnTo>
                      <a:pt x="1496" y="0"/>
                    </a:lnTo>
                    <a:lnTo>
                      <a:pt x="1444" y="26"/>
                    </a:lnTo>
                    <a:lnTo>
                      <a:pt x="1393" y="51"/>
                    </a:lnTo>
                    <a:lnTo>
                      <a:pt x="1343" y="78"/>
                    </a:lnTo>
                    <a:lnTo>
                      <a:pt x="1292" y="108"/>
                    </a:lnTo>
                    <a:lnTo>
                      <a:pt x="1195" y="168"/>
                    </a:lnTo>
                    <a:lnTo>
                      <a:pt x="1097" y="228"/>
                    </a:lnTo>
                    <a:lnTo>
                      <a:pt x="1097" y="228"/>
                    </a:lnTo>
                    <a:lnTo>
                      <a:pt x="985" y="304"/>
                    </a:lnTo>
                    <a:lnTo>
                      <a:pt x="872" y="380"/>
                    </a:lnTo>
                    <a:lnTo>
                      <a:pt x="763" y="462"/>
                    </a:lnTo>
                    <a:lnTo>
                      <a:pt x="658" y="544"/>
                    </a:lnTo>
                    <a:lnTo>
                      <a:pt x="658" y="544"/>
                    </a:lnTo>
                    <a:lnTo>
                      <a:pt x="554" y="629"/>
                    </a:lnTo>
                    <a:lnTo>
                      <a:pt x="504" y="672"/>
                    </a:lnTo>
                    <a:lnTo>
                      <a:pt x="455" y="717"/>
                    </a:lnTo>
                    <a:lnTo>
                      <a:pt x="407" y="763"/>
                    </a:lnTo>
                    <a:lnTo>
                      <a:pt x="360" y="810"/>
                    </a:lnTo>
                    <a:lnTo>
                      <a:pt x="313" y="857"/>
                    </a:lnTo>
                    <a:lnTo>
                      <a:pt x="268" y="906"/>
                    </a:lnTo>
                    <a:lnTo>
                      <a:pt x="268" y="906"/>
                    </a:lnTo>
                    <a:lnTo>
                      <a:pt x="228" y="952"/>
                    </a:lnTo>
                    <a:lnTo>
                      <a:pt x="187" y="1001"/>
                    </a:lnTo>
                    <a:lnTo>
                      <a:pt x="150" y="1050"/>
                    </a:lnTo>
                    <a:lnTo>
                      <a:pt x="113" y="1100"/>
                    </a:lnTo>
                    <a:lnTo>
                      <a:pt x="113" y="1100"/>
                    </a:lnTo>
                    <a:lnTo>
                      <a:pt x="80" y="1147"/>
                    </a:lnTo>
                    <a:lnTo>
                      <a:pt x="48" y="1198"/>
                    </a:lnTo>
                    <a:lnTo>
                      <a:pt x="35" y="1223"/>
                    </a:lnTo>
                    <a:lnTo>
                      <a:pt x="21" y="1248"/>
                    </a:lnTo>
                    <a:lnTo>
                      <a:pt x="10" y="1275"/>
                    </a:lnTo>
                    <a:lnTo>
                      <a:pt x="0" y="1303"/>
                    </a:lnTo>
                    <a:lnTo>
                      <a:pt x="0" y="1303"/>
                    </a:lnTo>
                    <a:lnTo>
                      <a:pt x="0" y="1307"/>
                    </a:lnTo>
                    <a:lnTo>
                      <a:pt x="4" y="1310"/>
                    </a:lnTo>
                    <a:lnTo>
                      <a:pt x="8" y="1310"/>
                    </a:lnTo>
                    <a:lnTo>
                      <a:pt x="11" y="1308"/>
                    </a:lnTo>
                    <a:lnTo>
                      <a:pt x="11" y="13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8" name="Freeform 14"/>
              <p:cNvSpPr/>
              <p:nvPr/>
            </p:nvSpPr>
            <p:spPr bwMode="auto">
              <a:xfrm>
                <a:off x="5481242" y="1695061"/>
                <a:ext cx="117475" cy="122635"/>
              </a:xfrm>
              <a:custGeom>
                <a:avLst/>
                <a:gdLst>
                  <a:gd name="T0" fmla="*/ 196 w 212"/>
                  <a:gd name="T1" fmla="*/ 0 h 294"/>
                  <a:gd name="T2" fmla="*/ 196 w 212"/>
                  <a:gd name="T3" fmla="*/ 0 h 294"/>
                  <a:gd name="T4" fmla="*/ 181 w 212"/>
                  <a:gd name="T5" fmla="*/ 14 h 294"/>
                  <a:gd name="T6" fmla="*/ 163 w 212"/>
                  <a:gd name="T7" fmla="*/ 25 h 294"/>
                  <a:gd name="T8" fmla="*/ 150 w 212"/>
                  <a:gd name="T9" fmla="*/ 41 h 294"/>
                  <a:gd name="T10" fmla="*/ 134 w 212"/>
                  <a:gd name="T11" fmla="*/ 57 h 294"/>
                  <a:gd name="T12" fmla="*/ 109 w 212"/>
                  <a:gd name="T13" fmla="*/ 90 h 294"/>
                  <a:gd name="T14" fmla="*/ 85 w 212"/>
                  <a:gd name="T15" fmla="*/ 125 h 294"/>
                  <a:gd name="T16" fmla="*/ 64 w 212"/>
                  <a:gd name="T17" fmla="*/ 162 h 294"/>
                  <a:gd name="T18" fmla="*/ 44 w 212"/>
                  <a:gd name="T19" fmla="*/ 199 h 294"/>
                  <a:gd name="T20" fmla="*/ 23 w 212"/>
                  <a:gd name="T21" fmla="*/ 236 h 294"/>
                  <a:gd name="T22" fmla="*/ 2 w 212"/>
                  <a:gd name="T23" fmla="*/ 271 h 294"/>
                  <a:gd name="T24" fmla="*/ 2 w 212"/>
                  <a:gd name="T25" fmla="*/ 271 h 294"/>
                  <a:gd name="T26" fmla="*/ 0 w 212"/>
                  <a:gd name="T27" fmla="*/ 277 h 294"/>
                  <a:gd name="T28" fmla="*/ 0 w 212"/>
                  <a:gd name="T29" fmla="*/ 282 h 294"/>
                  <a:gd name="T30" fmla="*/ 4 w 212"/>
                  <a:gd name="T31" fmla="*/ 288 h 294"/>
                  <a:gd name="T32" fmla="*/ 7 w 212"/>
                  <a:gd name="T33" fmla="*/ 292 h 294"/>
                  <a:gd name="T34" fmla="*/ 11 w 212"/>
                  <a:gd name="T35" fmla="*/ 294 h 294"/>
                  <a:gd name="T36" fmla="*/ 17 w 212"/>
                  <a:gd name="T37" fmla="*/ 294 h 294"/>
                  <a:gd name="T38" fmla="*/ 23 w 212"/>
                  <a:gd name="T39" fmla="*/ 292 h 294"/>
                  <a:gd name="T40" fmla="*/ 27 w 212"/>
                  <a:gd name="T41" fmla="*/ 288 h 294"/>
                  <a:gd name="T42" fmla="*/ 27 w 212"/>
                  <a:gd name="T43" fmla="*/ 288 h 294"/>
                  <a:gd name="T44" fmla="*/ 48 w 212"/>
                  <a:gd name="T45" fmla="*/ 253 h 294"/>
                  <a:gd name="T46" fmla="*/ 68 w 212"/>
                  <a:gd name="T47" fmla="*/ 216 h 294"/>
                  <a:gd name="T48" fmla="*/ 107 w 212"/>
                  <a:gd name="T49" fmla="*/ 146 h 294"/>
                  <a:gd name="T50" fmla="*/ 130 w 212"/>
                  <a:gd name="T51" fmla="*/ 111 h 294"/>
                  <a:gd name="T52" fmla="*/ 153 w 212"/>
                  <a:gd name="T53" fmla="*/ 78 h 294"/>
                  <a:gd name="T54" fmla="*/ 179 w 212"/>
                  <a:gd name="T55" fmla="*/ 47 h 294"/>
                  <a:gd name="T56" fmla="*/ 208 w 212"/>
                  <a:gd name="T57" fmla="*/ 18 h 294"/>
                  <a:gd name="T58" fmla="*/ 208 w 212"/>
                  <a:gd name="T59" fmla="*/ 18 h 294"/>
                  <a:gd name="T60" fmla="*/ 210 w 212"/>
                  <a:gd name="T61" fmla="*/ 16 h 294"/>
                  <a:gd name="T62" fmla="*/ 212 w 212"/>
                  <a:gd name="T63" fmla="*/ 12 h 294"/>
                  <a:gd name="T64" fmla="*/ 212 w 212"/>
                  <a:gd name="T65" fmla="*/ 8 h 294"/>
                  <a:gd name="T66" fmla="*/ 210 w 212"/>
                  <a:gd name="T67" fmla="*/ 4 h 294"/>
                  <a:gd name="T68" fmla="*/ 208 w 212"/>
                  <a:gd name="T69" fmla="*/ 2 h 294"/>
                  <a:gd name="T70" fmla="*/ 204 w 212"/>
                  <a:gd name="T71" fmla="*/ 0 h 294"/>
                  <a:gd name="T72" fmla="*/ 200 w 212"/>
                  <a:gd name="T73" fmla="*/ 0 h 294"/>
                  <a:gd name="T74" fmla="*/ 196 w 212"/>
                  <a:gd name="T75" fmla="*/ 0 h 294"/>
                  <a:gd name="T76" fmla="*/ 196 w 212"/>
                  <a:gd name="T7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2" h="294">
                    <a:moveTo>
                      <a:pt x="196" y="0"/>
                    </a:moveTo>
                    <a:lnTo>
                      <a:pt x="196" y="0"/>
                    </a:lnTo>
                    <a:lnTo>
                      <a:pt x="181" y="14"/>
                    </a:lnTo>
                    <a:lnTo>
                      <a:pt x="163" y="25"/>
                    </a:lnTo>
                    <a:lnTo>
                      <a:pt x="150" y="41"/>
                    </a:lnTo>
                    <a:lnTo>
                      <a:pt x="134" y="57"/>
                    </a:lnTo>
                    <a:lnTo>
                      <a:pt x="109" y="90"/>
                    </a:lnTo>
                    <a:lnTo>
                      <a:pt x="85" y="125"/>
                    </a:lnTo>
                    <a:lnTo>
                      <a:pt x="64" y="162"/>
                    </a:lnTo>
                    <a:lnTo>
                      <a:pt x="44" y="199"/>
                    </a:lnTo>
                    <a:lnTo>
                      <a:pt x="23" y="236"/>
                    </a:lnTo>
                    <a:lnTo>
                      <a:pt x="2" y="271"/>
                    </a:lnTo>
                    <a:lnTo>
                      <a:pt x="2" y="271"/>
                    </a:lnTo>
                    <a:lnTo>
                      <a:pt x="0" y="277"/>
                    </a:lnTo>
                    <a:lnTo>
                      <a:pt x="0" y="282"/>
                    </a:lnTo>
                    <a:lnTo>
                      <a:pt x="4" y="288"/>
                    </a:lnTo>
                    <a:lnTo>
                      <a:pt x="7" y="292"/>
                    </a:lnTo>
                    <a:lnTo>
                      <a:pt x="11" y="294"/>
                    </a:lnTo>
                    <a:lnTo>
                      <a:pt x="17" y="294"/>
                    </a:lnTo>
                    <a:lnTo>
                      <a:pt x="23" y="292"/>
                    </a:lnTo>
                    <a:lnTo>
                      <a:pt x="27" y="288"/>
                    </a:lnTo>
                    <a:lnTo>
                      <a:pt x="27" y="288"/>
                    </a:lnTo>
                    <a:lnTo>
                      <a:pt x="48" y="253"/>
                    </a:lnTo>
                    <a:lnTo>
                      <a:pt x="68" y="216"/>
                    </a:lnTo>
                    <a:lnTo>
                      <a:pt x="107" y="146"/>
                    </a:lnTo>
                    <a:lnTo>
                      <a:pt x="130" y="111"/>
                    </a:lnTo>
                    <a:lnTo>
                      <a:pt x="153" y="78"/>
                    </a:lnTo>
                    <a:lnTo>
                      <a:pt x="179" y="47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10" y="16"/>
                    </a:lnTo>
                    <a:lnTo>
                      <a:pt x="212" y="12"/>
                    </a:lnTo>
                    <a:lnTo>
                      <a:pt x="212" y="8"/>
                    </a:lnTo>
                    <a:lnTo>
                      <a:pt x="210" y="4"/>
                    </a:lnTo>
                    <a:lnTo>
                      <a:pt x="208" y="2"/>
                    </a:lnTo>
                    <a:lnTo>
                      <a:pt x="204" y="0"/>
                    </a:lnTo>
                    <a:lnTo>
                      <a:pt x="200" y="0"/>
                    </a:lnTo>
                    <a:lnTo>
                      <a:pt x="196" y="0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9" name="Freeform 15"/>
              <p:cNvSpPr/>
              <p:nvPr/>
            </p:nvSpPr>
            <p:spPr bwMode="auto">
              <a:xfrm>
                <a:off x="5208192" y="1715302"/>
                <a:ext cx="142875" cy="244078"/>
              </a:xfrm>
              <a:custGeom>
                <a:avLst/>
                <a:gdLst>
                  <a:gd name="T0" fmla="*/ 242 w 257"/>
                  <a:gd name="T1" fmla="*/ 4 h 584"/>
                  <a:gd name="T2" fmla="*/ 242 w 257"/>
                  <a:gd name="T3" fmla="*/ 4 h 584"/>
                  <a:gd name="T4" fmla="*/ 209 w 257"/>
                  <a:gd name="T5" fmla="*/ 70 h 584"/>
                  <a:gd name="T6" fmla="*/ 175 w 257"/>
                  <a:gd name="T7" fmla="*/ 138 h 584"/>
                  <a:gd name="T8" fmla="*/ 113 w 257"/>
                  <a:gd name="T9" fmla="*/ 272 h 584"/>
                  <a:gd name="T10" fmla="*/ 113 w 257"/>
                  <a:gd name="T11" fmla="*/ 272 h 584"/>
                  <a:gd name="T12" fmla="*/ 80 w 257"/>
                  <a:gd name="T13" fmla="*/ 344 h 584"/>
                  <a:gd name="T14" fmla="*/ 51 w 257"/>
                  <a:gd name="T15" fmla="*/ 416 h 584"/>
                  <a:gd name="T16" fmla="*/ 24 w 257"/>
                  <a:gd name="T17" fmla="*/ 488 h 584"/>
                  <a:gd name="T18" fmla="*/ 12 w 257"/>
                  <a:gd name="T19" fmla="*/ 525 h 584"/>
                  <a:gd name="T20" fmla="*/ 2 w 257"/>
                  <a:gd name="T21" fmla="*/ 564 h 584"/>
                  <a:gd name="T22" fmla="*/ 2 w 257"/>
                  <a:gd name="T23" fmla="*/ 564 h 584"/>
                  <a:gd name="T24" fmla="*/ 0 w 257"/>
                  <a:gd name="T25" fmla="*/ 570 h 584"/>
                  <a:gd name="T26" fmla="*/ 2 w 257"/>
                  <a:gd name="T27" fmla="*/ 576 h 584"/>
                  <a:gd name="T28" fmla="*/ 6 w 257"/>
                  <a:gd name="T29" fmla="*/ 580 h 584"/>
                  <a:gd name="T30" fmla="*/ 12 w 257"/>
                  <a:gd name="T31" fmla="*/ 582 h 584"/>
                  <a:gd name="T32" fmla="*/ 18 w 257"/>
                  <a:gd name="T33" fmla="*/ 584 h 584"/>
                  <a:gd name="T34" fmla="*/ 22 w 257"/>
                  <a:gd name="T35" fmla="*/ 582 h 584"/>
                  <a:gd name="T36" fmla="*/ 26 w 257"/>
                  <a:gd name="T37" fmla="*/ 580 h 584"/>
                  <a:gd name="T38" fmla="*/ 29 w 257"/>
                  <a:gd name="T39" fmla="*/ 574 h 584"/>
                  <a:gd name="T40" fmla="*/ 29 w 257"/>
                  <a:gd name="T41" fmla="*/ 574 h 584"/>
                  <a:gd name="T42" fmla="*/ 39 w 257"/>
                  <a:gd name="T43" fmla="*/ 537 h 584"/>
                  <a:gd name="T44" fmla="*/ 51 w 257"/>
                  <a:gd name="T45" fmla="*/ 502 h 584"/>
                  <a:gd name="T46" fmla="*/ 76 w 257"/>
                  <a:gd name="T47" fmla="*/ 432 h 584"/>
                  <a:gd name="T48" fmla="*/ 103 w 257"/>
                  <a:gd name="T49" fmla="*/ 364 h 584"/>
                  <a:gd name="T50" fmla="*/ 135 w 257"/>
                  <a:gd name="T51" fmla="*/ 296 h 584"/>
                  <a:gd name="T52" fmla="*/ 135 w 257"/>
                  <a:gd name="T53" fmla="*/ 296 h 584"/>
                  <a:gd name="T54" fmla="*/ 168 w 257"/>
                  <a:gd name="T55" fmla="*/ 226 h 584"/>
                  <a:gd name="T56" fmla="*/ 201 w 257"/>
                  <a:gd name="T57" fmla="*/ 156 h 584"/>
                  <a:gd name="T58" fmla="*/ 216 w 257"/>
                  <a:gd name="T59" fmla="*/ 120 h 584"/>
                  <a:gd name="T60" fmla="*/ 232 w 257"/>
                  <a:gd name="T61" fmla="*/ 84 h 584"/>
                  <a:gd name="T62" fmla="*/ 245 w 257"/>
                  <a:gd name="T63" fmla="*/ 48 h 584"/>
                  <a:gd name="T64" fmla="*/ 257 w 257"/>
                  <a:gd name="T65" fmla="*/ 11 h 584"/>
                  <a:gd name="T66" fmla="*/ 257 w 257"/>
                  <a:gd name="T67" fmla="*/ 11 h 584"/>
                  <a:gd name="T68" fmla="*/ 255 w 257"/>
                  <a:gd name="T69" fmla="*/ 6 h 584"/>
                  <a:gd name="T70" fmla="*/ 251 w 257"/>
                  <a:gd name="T71" fmla="*/ 2 h 584"/>
                  <a:gd name="T72" fmla="*/ 247 w 257"/>
                  <a:gd name="T73" fmla="*/ 0 h 584"/>
                  <a:gd name="T74" fmla="*/ 244 w 257"/>
                  <a:gd name="T75" fmla="*/ 2 h 584"/>
                  <a:gd name="T76" fmla="*/ 242 w 257"/>
                  <a:gd name="T77" fmla="*/ 4 h 584"/>
                  <a:gd name="T78" fmla="*/ 242 w 257"/>
                  <a:gd name="T79" fmla="*/ 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7" h="584">
                    <a:moveTo>
                      <a:pt x="242" y="4"/>
                    </a:moveTo>
                    <a:lnTo>
                      <a:pt x="242" y="4"/>
                    </a:lnTo>
                    <a:lnTo>
                      <a:pt x="209" y="70"/>
                    </a:lnTo>
                    <a:lnTo>
                      <a:pt x="175" y="138"/>
                    </a:lnTo>
                    <a:lnTo>
                      <a:pt x="113" y="272"/>
                    </a:lnTo>
                    <a:lnTo>
                      <a:pt x="113" y="272"/>
                    </a:lnTo>
                    <a:lnTo>
                      <a:pt x="80" y="344"/>
                    </a:lnTo>
                    <a:lnTo>
                      <a:pt x="51" y="416"/>
                    </a:lnTo>
                    <a:lnTo>
                      <a:pt x="24" y="488"/>
                    </a:lnTo>
                    <a:lnTo>
                      <a:pt x="12" y="525"/>
                    </a:lnTo>
                    <a:lnTo>
                      <a:pt x="2" y="564"/>
                    </a:lnTo>
                    <a:lnTo>
                      <a:pt x="2" y="564"/>
                    </a:lnTo>
                    <a:lnTo>
                      <a:pt x="0" y="570"/>
                    </a:lnTo>
                    <a:lnTo>
                      <a:pt x="2" y="576"/>
                    </a:lnTo>
                    <a:lnTo>
                      <a:pt x="6" y="580"/>
                    </a:lnTo>
                    <a:lnTo>
                      <a:pt x="12" y="582"/>
                    </a:lnTo>
                    <a:lnTo>
                      <a:pt x="18" y="584"/>
                    </a:lnTo>
                    <a:lnTo>
                      <a:pt x="22" y="582"/>
                    </a:lnTo>
                    <a:lnTo>
                      <a:pt x="26" y="580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39" y="537"/>
                    </a:lnTo>
                    <a:lnTo>
                      <a:pt x="51" y="502"/>
                    </a:lnTo>
                    <a:lnTo>
                      <a:pt x="76" y="432"/>
                    </a:lnTo>
                    <a:lnTo>
                      <a:pt x="103" y="364"/>
                    </a:lnTo>
                    <a:lnTo>
                      <a:pt x="135" y="296"/>
                    </a:lnTo>
                    <a:lnTo>
                      <a:pt x="135" y="296"/>
                    </a:lnTo>
                    <a:lnTo>
                      <a:pt x="168" y="226"/>
                    </a:lnTo>
                    <a:lnTo>
                      <a:pt x="201" y="156"/>
                    </a:lnTo>
                    <a:lnTo>
                      <a:pt x="216" y="120"/>
                    </a:lnTo>
                    <a:lnTo>
                      <a:pt x="232" y="84"/>
                    </a:lnTo>
                    <a:lnTo>
                      <a:pt x="245" y="48"/>
                    </a:lnTo>
                    <a:lnTo>
                      <a:pt x="257" y="11"/>
                    </a:lnTo>
                    <a:lnTo>
                      <a:pt x="257" y="11"/>
                    </a:lnTo>
                    <a:lnTo>
                      <a:pt x="255" y="6"/>
                    </a:lnTo>
                    <a:lnTo>
                      <a:pt x="251" y="2"/>
                    </a:lnTo>
                    <a:lnTo>
                      <a:pt x="247" y="0"/>
                    </a:lnTo>
                    <a:lnTo>
                      <a:pt x="244" y="2"/>
                    </a:lnTo>
                    <a:lnTo>
                      <a:pt x="242" y="4"/>
                    </a:lnTo>
                    <a:lnTo>
                      <a:pt x="242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0" name="Freeform 16"/>
              <p:cNvSpPr/>
              <p:nvPr/>
            </p:nvSpPr>
            <p:spPr bwMode="auto">
              <a:xfrm>
                <a:off x="4962129" y="1798645"/>
                <a:ext cx="187325" cy="340519"/>
              </a:xfrm>
              <a:custGeom>
                <a:avLst/>
                <a:gdLst>
                  <a:gd name="T0" fmla="*/ 325 w 338"/>
                  <a:gd name="T1" fmla="*/ 0 h 816"/>
                  <a:gd name="T2" fmla="*/ 325 w 338"/>
                  <a:gd name="T3" fmla="*/ 0 h 816"/>
                  <a:gd name="T4" fmla="*/ 305 w 338"/>
                  <a:gd name="T5" fmla="*/ 18 h 816"/>
                  <a:gd name="T6" fmla="*/ 286 w 338"/>
                  <a:gd name="T7" fmla="*/ 35 h 816"/>
                  <a:gd name="T8" fmla="*/ 268 w 338"/>
                  <a:gd name="T9" fmla="*/ 55 h 816"/>
                  <a:gd name="T10" fmla="*/ 251 w 338"/>
                  <a:gd name="T11" fmla="*/ 76 h 816"/>
                  <a:gd name="T12" fmla="*/ 235 w 338"/>
                  <a:gd name="T13" fmla="*/ 98 h 816"/>
                  <a:gd name="T14" fmla="*/ 219 w 338"/>
                  <a:gd name="T15" fmla="*/ 121 h 816"/>
                  <a:gd name="T16" fmla="*/ 192 w 338"/>
                  <a:gd name="T17" fmla="*/ 170 h 816"/>
                  <a:gd name="T18" fmla="*/ 169 w 338"/>
                  <a:gd name="T19" fmla="*/ 218 h 816"/>
                  <a:gd name="T20" fmla="*/ 146 w 338"/>
                  <a:gd name="T21" fmla="*/ 269 h 816"/>
                  <a:gd name="T22" fmla="*/ 126 w 338"/>
                  <a:gd name="T23" fmla="*/ 319 h 816"/>
                  <a:gd name="T24" fmla="*/ 109 w 338"/>
                  <a:gd name="T25" fmla="*/ 366 h 816"/>
                  <a:gd name="T26" fmla="*/ 109 w 338"/>
                  <a:gd name="T27" fmla="*/ 366 h 816"/>
                  <a:gd name="T28" fmla="*/ 89 w 338"/>
                  <a:gd name="T29" fmla="*/ 419 h 816"/>
                  <a:gd name="T30" fmla="*/ 72 w 338"/>
                  <a:gd name="T31" fmla="*/ 471 h 816"/>
                  <a:gd name="T32" fmla="*/ 54 w 338"/>
                  <a:gd name="T33" fmla="*/ 526 h 816"/>
                  <a:gd name="T34" fmla="*/ 40 w 338"/>
                  <a:gd name="T35" fmla="*/ 580 h 816"/>
                  <a:gd name="T36" fmla="*/ 27 w 338"/>
                  <a:gd name="T37" fmla="*/ 635 h 816"/>
                  <a:gd name="T38" fmla="*/ 15 w 338"/>
                  <a:gd name="T39" fmla="*/ 689 h 816"/>
                  <a:gd name="T40" fmla="*/ 7 w 338"/>
                  <a:gd name="T41" fmla="*/ 744 h 816"/>
                  <a:gd name="T42" fmla="*/ 0 w 338"/>
                  <a:gd name="T43" fmla="*/ 800 h 816"/>
                  <a:gd name="T44" fmla="*/ 0 w 338"/>
                  <a:gd name="T45" fmla="*/ 800 h 816"/>
                  <a:gd name="T46" fmla="*/ 0 w 338"/>
                  <a:gd name="T47" fmla="*/ 806 h 816"/>
                  <a:gd name="T48" fmla="*/ 3 w 338"/>
                  <a:gd name="T49" fmla="*/ 812 h 816"/>
                  <a:gd name="T50" fmla="*/ 7 w 338"/>
                  <a:gd name="T51" fmla="*/ 814 h 816"/>
                  <a:gd name="T52" fmla="*/ 13 w 338"/>
                  <a:gd name="T53" fmla="*/ 816 h 816"/>
                  <a:gd name="T54" fmla="*/ 19 w 338"/>
                  <a:gd name="T55" fmla="*/ 816 h 816"/>
                  <a:gd name="T56" fmla="*/ 25 w 338"/>
                  <a:gd name="T57" fmla="*/ 814 h 816"/>
                  <a:gd name="T58" fmla="*/ 29 w 338"/>
                  <a:gd name="T59" fmla="*/ 808 h 816"/>
                  <a:gd name="T60" fmla="*/ 31 w 338"/>
                  <a:gd name="T61" fmla="*/ 802 h 816"/>
                  <a:gd name="T62" fmla="*/ 31 w 338"/>
                  <a:gd name="T63" fmla="*/ 802 h 816"/>
                  <a:gd name="T64" fmla="*/ 37 w 338"/>
                  <a:gd name="T65" fmla="*/ 750 h 816"/>
                  <a:gd name="T66" fmla="*/ 46 w 338"/>
                  <a:gd name="T67" fmla="*/ 697 h 816"/>
                  <a:gd name="T68" fmla="*/ 56 w 338"/>
                  <a:gd name="T69" fmla="*/ 645 h 816"/>
                  <a:gd name="T70" fmla="*/ 70 w 338"/>
                  <a:gd name="T71" fmla="*/ 592 h 816"/>
                  <a:gd name="T72" fmla="*/ 83 w 338"/>
                  <a:gd name="T73" fmla="*/ 541 h 816"/>
                  <a:gd name="T74" fmla="*/ 99 w 338"/>
                  <a:gd name="T75" fmla="*/ 489 h 816"/>
                  <a:gd name="T76" fmla="*/ 114 w 338"/>
                  <a:gd name="T77" fmla="*/ 438 h 816"/>
                  <a:gd name="T78" fmla="*/ 132 w 338"/>
                  <a:gd name="T79" fmla="*/ 388 h 816"/>
                  <a:gd name="T80" fmla="*/ 132 w 338"/>
                  <a:gd name="T81" fmla="*/ 388 h 816"/>
                  <a:gd name="T82" fmla="*/ 151 w 338"/>
                  <a:gd name="T83" fmla="*/ 337 h 816"/>
                  <a:gd name="T84" fmla="*/ 171 w 338"/>
                  <a:gd name="T85" fmla="*/ 286 h 816"/>
                  <a:gd name="T86" fmla="*/ 192 w 338"/>
                  <a:gd name="T87" fmla="*/ 238 h 816"/>
                  <a:gd name="T88" fmla="*/ 218 w 338"/>
                  <a:gd name="T89" fmla="*/ 189 h 816"/>
                  <a:gd name="T90" fmla="*/ 243 w 338"/>
                  <a:gd name="T91" fmla="*/ 142 h 816"/>
                  <a:gd name="T92" fmla="*/ 272 w 338"/>
                  <a:gd name="T93" fmla="*/ 98 h 816"/>
                  <a:gd name="T94" fmla="*/ 301 w 338"/>
                  <a:gd name="T95" fmla="*/ 53 h 816"/>
                  <a:gd name="T96" fmla="*/ 336 w 338"/>
                  <a:gd name="T97" fmla="*/ 10 h 816"/>
                  <a:gd name="T98" fmla="*/ 336 w 338"/>
                  <a:gd name="T99" fmla="*/ 10 h 816"/>
                  <a:gd name="T100" fmla="*/ 338 w 338"/>
                  <a:gd name="T101" fmla="*/ 8 h 816"/>
                  <a:gd name="T102" fmla="*/ 338 w 338"/>
                  <a:gd name="T103" fmla="*/ 6 h 816"/>
                  <a:gd name="T104" fmla="*/ 334 w 338"/>
                  <a:gd name="T105" fmla="*/ 2 h 816"/>
                  <a:gd name="T106" fmla="*/ 330 w 338"/>
                  <a:gd name="T107" fmla="*/ 0 h 816"/>
                  <a:gd name="T108" fmla="*/ 325 w 338"/>
                  <a:gd name="T109" fmla="*/ 0 h 816"/>
                  <a:gd name="T110" fmla="*/ 325 w 338"/>
                  <a:gd name="T111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8" h="816">
                    <a:moveTo>
                      <a:pt x="325" y="0"/>
                    </a:moveTo>
                    <a:lnTo>
                      <a:pt x="325" y="0"/>
                    </a:lnTo>
                    <a:lnTo>
                      <a:pt x="305" y="18"/>
                    </a:lnTo>
                    <a:lnTo>
                      <a:pt x="286" y="35"/>
                    </a:lnTo>
                    <a:lnTo>
                      <a:pt x="268" y="55"/>
                    </a:lnTo>
                    <a:lnTo>
                      <a:pt x="251" y="76"/>
                    </a:lnTo>
                    <a:lnTo>
                      <a:pt x="235" y="98"/>
                    </a:lnTo>
                    <a:lnTo>
                      <a:pt x="219" y="121"/>
                    </a:lnTo>
                    <a:lnTo>
                      <a:pt x="192" y="170"/>
                    </a:lnTo>
                    <a:lnTo>
                      <a:pt x="169" y="218"/>
                    </a:lnTo>
                    <a:lnTo>
                      <a:pt x="146" y="269"/>
                    </a:lnTo>
                    <a:lnTo>
                      <a:pt x="126" y="319"/>
                    </a:lnTo>
                    <a:lnTo>
                      <a:pt x="109" y="366"/>
                    </a:lnTo>
                    <a:lnTo>
                      <a:pt x="109" y="366"/>
                    </a:lnTo>
                    <a:lnTo>
                      <a:pt x="89" y="419"/>
                    </a:lnTo>
                    <a:lnTo>
                      <a:pt x="72" y="471"/>
                    </a:lnTo>
                    <a:lnTo>
                      <a:pt x="54" y="526"/>
                    </a:lnTo>
                    <a:lnTo>
                      <a:pt x="40" y="580"/>
                    </a:lnTo>
                    <a:lnTo>
                      <a:pt x="27" y="635"/>
                    </a:lnTo>
                    <a:lnTo>
                      <a:pt x="15" y="689"/>
                    </a:lnTo>
                    <a:lnTo>
                      <a:pt x="7" y="74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0" y="806"/>
                    </a:lnTo>
                    <a:lnTo>
                      <a:pt x="3" y="812"/>
                    </a:lnTo>
                    <a:lnTo>
                      <a:pt x="7" y="814"/>
                    </a:lnTo>
                    <a:lnTo>
                      <a:pt x="13" y="816"/>
                    </a:lnTo>
                    <a:lnTo>
                      <a:pt x="19" y="816"/>
                    </a:lnTo>
                    <a:lnTo>
                      <a:pt x="25" y="814"/>
                    </a:lnTo>
                    <a:lnTo>
                      <a:pt x="29" y="808"/>
                    </a:lnTo>
                    <a:lnTo>
                      <a:pt x="31" y="802"/>
                    </a:lnTo>
                    <a:lnTo>
                      <a:pt x="31" y="802"/>
                    </a:lnTo>
                    <a:lnTo>
                      <a:pt x="37" y="750"/>
                    </a:lnTo>
                    <a:lnTo>
                      <a:pt x="46" y="697"/>
                    </a:lnTo>
                    <a:lnTo>
                      <a:pt x="56" y="645"/>
                    </a:lnTo>
                    <a:lnTo>
                      <a:pt x="70" y="592"/>
                    </a:lnTo>
                    <a:lnTo>
                      <a:pt x="83" y="541"/>
                    </a:lnTo>
                    <a:lnTo>
                      <a:pt x="99" y="489"/>
                    </a:lnTo>
                    <a:lnTo>
                      <a:pt x="114" y="438"/>
                    </a:lnTo>
                    <a:lnTo>
                      <a:pt x="132" y="388"/>
                    </a:lnTo>
                    <a:lnTo>
                      <a:pt x="132" y="388"/>
                    </a:lnTo>
                    <a:lnTo>
                      <a:pt x="151" y="337"/>
                    </a:lnTo>
                    <a:lnTo>
                      <a:pt x="171" y="286"/>
                    </a:lnTo>
                    <a:lnTo>
                      <a:pt x="192" y="238"/>
                    </a:lnTo>
                    <a:lnTo>
                      <a:pt x="218" y="189"/>
                    </a:lnTo>
                    <a:lnTo>
                      <a:pt x="243" y="142"/>
                    </a:lnTo>
                    <a:lnTo>
                      <a:pt x="272" y="98"/>
                    </a:lnTo>
                    <a:lnTo>
                      <a:pt x="301" y="53"/>
                    </a:lnTo>
                    <a:lnTo>
                      <a:pt x="336" y="10"/>
                    </a:lnTo>
                    <a:lnTo>
                      <a:pt x="336" y="10"/>
                    </a:lnTo>
                    <a:lnTo>
                      <a:pt x="338" y="8"/>
                    </a:lnTo>
                    <a:lnTo>
                      <a:pt x="338" y="6"/>
                    </a:lnTo>
                    <a:lnTo>
                      <a:pt x="334" y="2"/>
                    </a:lnTo>
                    <a:lnTo>
                      <a:pt x="330" y="0"/>
                    </a:lnTo>
                    <a:lnTo>
                      <a:pt x="325" y="0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1" name="Freeform 17"/>
              <p:cNvSpPr/>
              <p:nvPr/>
            </p:nvSpPr>
            <p:spPr bwMode="auto">
              <a:xfrm>
                <a:off x="4890691" y="2114161"/>
                <a:ext cx="474662" cy="103585"/>
              </a:xfrm>
              <a:custGeom>
                <a:avLst/>
                <a:gdLst>
                  <a:gd name="T0" fmla="*/ 4 w 854"/>
                  <a:gd name="T1" fmla="*/ 250 h 250"/>
                  <a:gd name="T2" fmla="*/ 4 w 854"/>
                  <a:gd name="T3" fmla="*/ 250 h 250"/>
                  <a:gd name="T4" fmla="*/ 14 w 854"/>
                  <a:gd name="T5" fmla="*/ 250 h 250"/>
                  <a:gd name="T6" fmla="*/ 25 w 854"/>
                  <a:gd name="T7" fmla="*/ 250 h 250"/>
                  <a:gd name="T8" fmla="*/ 49 w 854"/>
                  <a:gd name="T9" fmla="*/ 248 h 250"/>
                  <a:gd name="T10" fmla="*/ 95 w 854"/>
                  <a:gd name="T11" fmla="*/ 238 h 250"/>
                  <a:gd name="T12" fmla="*/ 95 w 854"/>
                  <a:gd name="T13" fmla="*/ 238 h 250"/>
                  <a:gd name="T14" fmla="*/ 212 w 854"/>
                  <a:gd name="T15" fmla="*/ 215 h 250"/>
                  <a:gd name="T16" fmla="*/ 212 w 854"/>
                  <a:gd name="T17" fmla="*/ 215 h 250"/>
                  <a:gd name="T18" fmla="*/ 331 w 854"/>
                  <a:gd name="T19" fmla="*/ 189 h 250"/>
                  <a:gd name="T20" fmla="*/ 448 w 854"/>
                  <a:gd name="T21" fmla="*/ 162 h 250"/>
                  <a:gd name="T22" fmla="*/ 448 w 854"/>
                  <a:gd name="T23" fmla="*/ 162 h 250"/>
                  <a:gd name="T24" fmla="*/ 559 w 854"/>
                  <a:gd name="T25" fmla="*/ 133 h 250"/>
                  <a:gd name="T26" fmla="*/ 613 w 854"/>
                  <a:gd name="T27" fmla="*/ 115 h 250"/>
                  <a:gd name="T28" fmla="*/ 670 w 854"/>
                  <a:gd name="T29" fmla="*/ 98 h 250"/>
                  <a:gd name="T30" fmla="*/ 670 w 854"/>
                  <a:gd name="T31" fmla="*/ 98 h 250"/>
                  <a:gd name="T32" fmla="*/ 718 w 854"/>
                  <a:gd name="T33" fmla="*/ 80 h 250"/>
                  <a:gd name="T34" fmla="*/ 769 w 854"/>
                  <a:gd name="T35" fmla="*/ 63 h 250"/>
                  <a:gd name="T36" fmla="*/ 769 w 854"/>
                  <a:gd name="T37" fmla="*/ 63 h 250"/>
                  <a:gd name="T38" fmla="*/ 790 w 854"/>
                  <a:gd name="T39" fmla="*/ 53 h 250"/>
                  <a:gd name="T40" fmla="*/ 816 w 854"/>
                  <a:gd name="T41" fmla="*/ 45 h 250"/>
                  <a:gd name="T42" fmla="*/ 825 w 854"/>
                  <a:gd name="T43" fmla="*/ 39 h 250"/>
                  <a:gd name="T44" fmla="*/ 837 w 854"/>
                  <a:gd name="T45" fmla="*/ 34 h 250"/>
                  <a:gd name="T46" fmla="*/ 845 w 854"/>
                  <a:gd name="T47" fmla="*/ 26 h 250"/>
                  <a:gd name="T48" fmla="*/ 853 w 854"/>
                  <a:gd name="T49" fmla="*/ 16 h 250"/>
                  <a:gd name="T50" fmla="*/ 853 w 854"/>
                  <a:gd name="T51" fmla="*/ 16 h 250"/>
                  <a:gd name="T52" fmla="*/ 854 w 854"/>
                  <a:gd name="T53" fmla="*/ 12 h 250"/>
                  <a:gd name="T54" fmla="*/ 853 w 854"/>
                  <a:gd name="T55" fmla="*/ 6 h 250"/>
                  <a:gd name="T56" fmla="*/ 851 w 854"/>
                  <a:gd name="T57" fmla="*/ 2 h 250"/>
                  <a:gd name="T58" fmla="*/ 845 w 854"/>
                  <a:gd name="T59" fmla="*/ 0 h 250"/>
                  <a:gd name="T60" fmla="*/ 845 w 854"/>
                  <a:gd name="T61" fmla="*/ 0 h 250"/>
                  <a:gd name="T62" fmla="*/ 835 w 854"/>
                  <a:gd name="T63" fmla="*/ 0 h 250"/>
                  <a:gd name="T64" fmla="*/ 825 w 854"/>
                  <a:gd name="T65" fmla="*/ 2 h 250"/>
                  <a:gd name="T66" fmla="*/ 804 w 854"/>
                  <a:gd name="T67" fmla="*/ 10 h 250"/>
                  <a:gd name="T68" fmla="*/ 767 w 854"/>
                  <a:gd name="T69" fmla="*/ 30 h 250"/>
                  <a:gd name="T70" fmla="*/ 767 w 854"/>
                  <a:gd name="T71" fmla="*/ 30 h 250"/>
                  <a:gd name="T72" fmla="*/ 716 w 854"/>
                  <a:gd name="T73" fmla="*/ 49 h 250"/>
                  <a:gd name="T74" fmla="*/ 668 w 854"/>
                  <a:gd name="T75" fmla="*/ 67 h 250"/>
                  <a:gd name="T76" fmla="*/ 668 w 854"/>
                  <a:gd name="T77" fmla="*/ 67 h 250"/>
                  <a:gd name="T78" fmla="*/ 609 w 854"/>
                  <a:gd name="T79" fmla="*/ 86 h 250"/>
                  <a:gd name="T80" fmla="*/ 549 w 854"/>
                  <a:gd name="T81" fmla="*/ 104 h 250"/>
                  <a:gd name="T82" fmla="*/ 430 w 854"/>
                  <a:gd name="T83" fmla="*/ 135 h 250"/>
                  <a:gd name="T84" fmla="*/ 430 w 854"/>
                  <a:gd name="T85" fmla="*/ 135 h 250"/>
                  <a:gd name="T86" fmla="*/ 313 w 854"/>
                  <a:gd name="T87" fmla="*/ 162 h 250"/>
                  <a:gd name="T88" fmla="*/ 197 w 854"/>
                  <a:gd name="T89" fmla="*/ 187 h 250"/>
                  <a:gd name="T90" fmla="*/ 197 w 854"/>
                  <a:gd name="T91" fmla="*/ 187 h 250"/>
                  <a:gd name="T92" fmla="*/ 90 w 854"/>
                  <a:gd name="T93" fmla="*/ 213 h 250"/>
                  <a:gd name="T94" fmla="*/ 90 w 854"/>
                  <a:gd name="T95" fmla="*/ 213 h 250"/>
                  <a:gd name="T96" fmla="*/ 45 w 854"/>
                  <a:gd name="T97" fmla="*/ 222 h 250"/>
                  <a:gd name="T98" fmla="*/ 22 w 854"/>
                  <a:gd name="T99" fmla="*/ 230 h 250"/>
                  <a:gd name="T100" fmla="*/ 10 w 854"/>
                  <a:gd name="T101" fmla="*/ 236 h 250"/>
                  <a:gd name="T102" fmla="*/ 0 w 854"/>
                  <a:gd name="T103" fmla="*/ 242 h 250"/>
                  <a:gd name="T104" fmla="*/ 0 w 854"/>
                  <a:gd name="T105" fmla="*/ 242 h 250"/>
                  <a:gd name="T106" fmla="*/ 0 w 854"/>
                  <a:gd name="T107" fmla="*/ 244 h 250"/>
                  <a:gd name="T108" fmla="*/ 0 w 854"/>
                  <a:gd name="T109" fmla="*/ 246 h 250"/>
                  <a:gd name="T110" fmla="*/ 0 w 854"/>
                  <a:gd name="T111" fmla="*/ 248 h 250"/>
                  <a:gd name="T112" fmla="*/ 4 w 854"/>
                  <a:gd name="T113" fmla="*/ 250 h 250"/>
                  <a:gd name="T114" fmla="*/ 4 w 854"/>
                  <a:gd name="T11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54" h="250">
                    <a:moveTo>
                      <a:pt x="4" y="250"/>
                    </a:moveTo>
                    <a:lnTo>
                      <a:pt x="4" y="250"/>
                    </a:lnTo>
                    <a:lnTo>
                      <a:pt x="14" y="250"/>
                    </a:lnTo>
                    <a:lnTo>
                      <a:pt x="25" y="250"/>
                    </a:lnTo>
                    <a:lnTo>
                      <a:pt x="49" y="248"/>
                    </a:lnTo>
                    <a:lnTo>
                      <a:pt x="95" y="238"/>
                    </a:lnTo>
                    <a:lnTo>
                      <a:pt x="95" y="238"/>
                    </a:lnTo>
                    <a:lnTo>
                      <a:pt x="212" y="215"/>
                    </a:lnTo>
                    <a:lnTo>
                      <a:pt x="212" y="215"/>
                    </a:lnTo>
                    <a:lnTo>
                      <a:pt x="331" y="189"/>
                    </a:lnTo>
                    <a:lnTo>
                      <a:pt x="448" y="162"/>
                    </a:lnTo>
                    <a:lnTo>
                      <a:pt x="448" y="162"/>
                    </a:lnTo>
                    <a:lnTo>
                      <a:pt x="559" y="133"/>
                    </a:lnTo>
                    <a:lnTo>
                      <a:pt x="613" y="115"/>
                    </a:lnTo>
                    <a:lnTo>
                      <a:pt x="670" y="98"/>
                    </a:lnTo>
                    <a:lnTo>
                      <a:pt x="670" y="98"/>
                    </a:lnTo>
                    <a:lnTo>
                      <a:pt x="718" y="80"/>
                    </a:lnTo>
                    <a:lnTo>
                      <a:pt x="769" y="63"/>
                    </a:lnTo>
                    <a:lnTo>
                      <a:pt x="769" y="63"/>
                    </a:lnTo>
                    <a:lnTo>
                      <a:pt x="790" y="53"/>
                    </a:lnTo>
                    <a:lnTo>
                      <a:pt x="816" y="45"/>
                    </a:lnTo>
                    <a:lnTo>
                      <a:pt x="825" y="39"/>
                    </a:lnTo>
                    <a:lnTo>
                      <a:pt x="837" y="34"/>
                    </a:lnTo>
                    <a:lnTo>
                      <a:pt x="845" y="26"/>
                    </a:lnTo>
                    <a:lnTo>
                      <a:pt x="853" y="16"/>
                    </a:lnTo>
                    <a:lnTo>
                      <a:pt x="853" y="16"/>
                    </a:lnTo>
                    <a:lnTo>
                      <a:pt x="854" y="12"/>
                    </a:lnTo>
                    <a:lnTo>
                      <a:pt x="853" y="6"/>
                    </a:lnTo>
                    <a:lnTo>
                      <a:pt x="851" y="2"/>
                    </a:lnTo>
                    <a:lnTo>
                      <a:pt x="845" y="0"/>
                    </a:lnTo>
                    <a:lnTo>
                      <a:pt x="845" y="0"/>
                    </a:lnTo>
                    <a:lnTo>
                      <a:pt x="835" y="0"/>
                    </a:lnTo>
                    <a:lnTo>
                      <a:pt x="825" y="2"/>
                    </a:lnTo>
                    <a:lnTo>
                      <a:pt x="804" y="10"/>
                    </a:lnTo>
                    <a:lnTo>
                      <a:pt x="767" y="30"/>
                    </a:lnTo>
                    <a:lnTo>
                      <a:pt x="767" y="30"/>
                    </a:lnTo>
                    <a:lnTo>
                      <a:pt x="716" y="49"/>
                    </a:lnTo>
                    <a:lnTo>
                      <a:pt x="668" y="67"/>
                    </a:lnTo>
                    <a:lnTo>
                      <a:pt x="668" y="67"/>
                    </a:lnTo>
                    <a:lnTo>
                      <a:pt x="609" y="86"/>
                    </a:lnTo>
                    <a:lnTo>
                      <a:pt x="549" y="104"/>
                    </a:lnTo>
                    <a:lnTo>
                      <a:pt x="430" y="135"/>
                    </a:lnTo>
                    <a:lnTo>
                      <a:pt x="430" y="135"/>
                    </a:lnTo>
                    <a:lnTo>
                      <a:pt x="313" y="162"/>
                    </a:lnTo>
                    <a:lnTo>
                      <a:pt x="197" y="187"/>
                    </a:lnTo>
                    <a:lnTo>
                      <a:pt x="197" y="187"/>
                    </a:lnTo>
                    <a:lnTo>
                      <a:pt x="90" y="213"/>
                    </a:lnTo>
                    <a:lnTo>
                      <a:pt x="90" y="213"/>
                    </a:lnTo>
                    <a:lnTo>
                      <a:pt x="45" y="222"/>
                    </a:lnTo>
                    <a:lnTo>
                      <a:pt x="22" y="230"/>
                    </a:lnTo>
                    <a:lnTo>
                      <a:pt x="10" y="236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0" y="246"/>
                    </a:lnTo>
                    <a:lnTo>
                      <a:pt x="0" y="248"/>
                    </a:lnTo>
                    <a:lnTo>
                      <a:pt x="4" y="250"/>
                    </a:lnTo>
                    <a:lnTo>
                      <a:pt x="4" y="2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2" name="Freeform 18"/>
              <p:cNvSpPr/>
              <p:nvPr/>
            </p:nvSpPr>
            <p:spPr bwMode="auto">
              <a:xfrm>
                <a:off x="5082778" y="1948664"/>
                <a:ext cx="438150" cy="100013"/>
              </a:xfrm>
              <a:custGeom>
                <a:avLst/>
                <a:gdLst>
                  <a:gd name="T0" fmla="*/ 9 w 788"/>
                  <a:gd name="T1" fmla="*/ 240 h 240"/>
                  <a:gd name="T2" fmla="*/ 9 w 788"/>
                  <a:gd name="T3" fmla="*/ 240 h 240"/>
                  <a:gd name="T4" fmla="*/ 107 w 788"/>
                  <a:gd name="T5" fmla="*/ 203 h 240"/>
                  <a:gd name="T6" fmla="*/ 157 w 788"/>
                  <a:gd name="T7" fmla="*/ 187 h 240"/>
                  <a:gd name="T8" fmla="*/ 206 w 788"/>
                  <a:gd name="T9" fmla="*/ 172 h 240"/>
                  <a:gd name="T10" fmla="*/ 206 w 788"/>
                  <a:gd name="T11" fmla="*/ 172 h 240"/>
                  <a:gd name="T12" fmla="*/ 258 w 788"/>
                  <a:gd name="T13" fmla="*/ 160 h 240"/>
                  <a:gd name="T14" fmla="*/ 309 w 788"/>
                  <a:gd name="T15" fmla="*/ 148 h 240"/>
                  <a:gd name="T16" fmla="*/ 412 w 788"/>
                  <a:gd name="T17" fmla="*/ 127 h 240"/>
                  <a:gd name="T18" fmla="*/ 412 w 788"/>
                  <a:gd name="T19" fmla="*/ 127 h 240"/>
                  <a:gd name="T20" fmla="*/ 515 w 788"/>
                  <a:gd name="T21" fmla="*/ 106 h 240"/>
                  <a:gd name="T22" fmla="*/ 566 w 788"/>
                  <a:gd name="T23" fmla="*/ 96 h 240"/>
                  <a:gd name="T24" fmla="*/ 618 w 788"/>
                  <a:gd name="T25" fmla="*/ 82 h 240"/>
                  <a:gd name="T26" fmla="*/ 618 w 788"/>
                  <a:gd name="T27" fmla="*/ 82 h 240"/>
                  <a:gd name="T28" fmla="*/ 659 w 788"/>
                  <a:gd name="T29" fmla="*/ 70 h 240"/>
                  <a:gd name="T30" fmla="*/ 700 w 788"/>
                  <a:gd name="T31" fmla="*/ 57 h 240"/>
                  <a:gd name="T32" fmla="*/ 700 w 788"/>
                  <a:gd name="T33" fmla="*/ 57 h 240"/>
                  <a:gd name="T34" fmla="*/ 722 w 788"/>
                  <a:gd name="T35" fmla="*/ 51 h 240"/>
                  <a:gd name="T36" fmla="*/ 745 w 788"/>
                  <a:gd name="T37" fmla="*/ 43 h 240"/>
                  <a:gd name="T38" fmla="*/ 766 w 788"/>
                  <a:gd name="T39" fmla="*/ 34 h 240"/>
                  <a:gd name="T40" fmla="*/ 776 w 788"/>
                  <a:gd name="T41" fmla="*/ 26 h 240"/>
                  <a:gd name="T42" fmla="*/ 784 w 788"/>
                  <a:gd name="T43" fmla="*/ 20 h 240"/>
                  <a:gd name="T44" fmla="*/ 784 w 788"/>
                  <a:gd name="T45" fmla="*/ 20 h 240"/>
                  <a:gd name="T46" fmla="*/ 788 w 788"/>
                  <a:gd name="T47" fmla="*/ 12 h 240"/>
                  <a:gd name="T48" fmla="*/ 788 w 788"/>
                  <a:gd name="T49" fmla="*/ 6 h 240"/>
                  <a:gd name="T50" fmla="*/ 782 w 788"/>
                  <a:gd name="T51" fmla="*/ 2 h 240"/>
                  <a:gd name="T52" fmla="*/ 776 w 788"/>
                  <a:gd name="T53" fmla="*/ 0 h 240"/>
                  <a:gd name="T54" fmla="*/ 776 w 788"/>
                  <a:gd name="T55" fmla="*/ 0 h 240"/>
                  <a:gd name="T56" fmla="*/ 766 w 788"/>
                  <a:gd name="T57" fmla="*/ 0 h 240"/>
                  <a:gd name="T58" fmla="*/ 757 w 788"/>
                  <a:gd name="T59" fmla="*/ 4 h 240"/>
                  <a:gd name="T60" fmla="*/ 737 w 788"/>
                  <a:gd name="T61" fmla="*/ 10 h 240"/>
                  <a:gd name="T62" fmla="*/ 698 w 788"/>
                  <a:gd name="T63" fmla="*/ 28 h 240"/>
                  <a:gd name="T64" fmla="*/ 698 w 788"/>
                  <a:gd name="T65" fmla="*/ 28 h 240"/>
                  <a:gd name="T66" fmla="*/ 644 w 788"/>
                  <a:gd name="T67" fmla="*/ 45 h 240"/>
                  <a:gd name="T68" fmla="*/ 589 w 788"/>
                  <a:gd name="T69" fmla="*/ 59 h 240"/>
                  <a:gd name="T70" fmla="*/ 589 w 788"/>
                  <a:gd name="T71" fmla="*/ 59 h 240"/>
                  <a:gd name="T72" fmla="*/ 539 w 788"/>
                  <a:gd name="T73" fmla="*/ 72 h 240"/>
                  <a:gd name="T74" fmla="*/ 486 w 788"/>
                  <a:gd name="T75" fmla="*/ 84 h 240"/>
                  <a:gd name="T76" fmla="*/ 383 w 788"/>
                  <a:gd name="T77" fmla="*/ 106 h 240"/>
                  <a:gd name="T78" fmla="*/ 383 w 788"/>
                  <a:gd name="T79" fmla="*/ 106 h 240"/>
                  <a:gd name="T80" fmla="*/ 286 w 788"/>
                  <a:gd name="T81" fmla="*/ 125 h 240"/>
                  <a:gd name="T82" fmla="*/ 237 w 788"/>
                  <a:gd name="T83" fmla="*/ 135 h 240"/>
                  <a:gd name="T84" fmla="*/ 186 w 788"/>
                  <a:gd name="T85" fmla="*/ 148 h 240"/>
                  <a:gd name="T86" fmla="*/ 138 w 788"/>
                  <a:gd name="T87" fmla="*/ 162 h 240"/>
                  <a:gd name="T88" fmla="*/ 89 w 788"/>
                  <a:gd name="T89" fmla="*/ 179 h 240"/>
                  <a:gd name="T90" fmla="*/ 44 w 788"/>
                  <a:gd name="T91" fmla="*/ 201 h 240"/>
                  <a:gd name="T92" fmla="*/ 23 w 788"/>
                  <a:gd name="T93" fmla="*/ 215 h 240"/>
                  <a:gd name="T94" fmla="*/ 1 w 788"/>
                  <a:gd name="T95" fmla="*/ 226 h 240"/>
                  <a:gd name="T96" fmla="*/ 1 w 788"/>
                  <a:gd name="T97" fmla="*/ 226 h 240"/>
                  <a:gd name="T98" fmla="*/ 0 w 788"/>
                  <a:gd name="T99" fmla="*/ 228 h 240"/>
                  <a:gd name="T100" fmla="*/ 0 w 788"/>
                  <a:gd name="T101" fmla="*/ 232 h 240"/>
                  <a:gd name="T102" fmla="*/ 0 w 788"/>
                  <a:gd name="T103" fmla="*/ 236 h 240"/>
                  <a:gd name="T104" fmla="*/ 5 w 788"/>
                  <a:gd name="T105" fmla="*/ 240 h 240"/>
                  <a:gd name="T106" fmla="*/ 9 w 788"/>
                  <a:gd name="T107" fmla="*/ 240 h 240"/>
                  <a:gd name="T108" fmla="*/ 9 w 788"/>
                  <a:gd name="T109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8" h="240">
                    <a:moveTo>
                      <a:pt x="9" y="240"/>
                    </a:moveTo>
                    <a:lnTo>
                      <a:pt x="9" y="240"/>
                    </a:lnTo>
                    <a:lnTo>
                      <a:pt x="107" y="203"/>
                    </a:lnTo>
                    <a:lnTo>
                      <a:pt x="157" y="187"/>
                    </a:lnTo>
                    <a:lnTo>
                      <a:pt x="206" y="172"/>
                    </a:lnTo>
                    <a:lnTo>
                      <a:pt x="206" y="172"/>
                    </a:lnTo>
                    <a:lnTo>
                      <a:pt x="258" y="160"/>
                    </a:lnTo>
                    <a:lnTo>
                      <a:pt x="309" y="148"/>
                    </a:lnTo>
                    <a:lnTo>
                      <a:pt x="412" y="127"/>
                    </a:lnTo>
                    <a:lnTo>
                      <a:pt x="412" y="127"/>
                    </a:lnTo>
                    <a:lnTo>
                      <a:pt x="515" y="106"/>
                    </a:lnTo>
                    <a:lnTo>
                      <a:pt x="566" y="96"/>
                    </a:lnTo>
                    <a:lnTo>
                      <a:pt x="618" y="82"/>
                    </a:lnTo>
                    <a:lnTo>
                      <a:pt x="618" y="82"/>
                    </a:lnTo>
                    <a:lnTo>
                      <a:pt x="659" y="70"/>
                    </a:lnTo>
                    <a:lnTo>
                      <a:pt x="700" y="57"/>
                    </a:lnTo>
                    <a:lnTo>
                      <a:pt x="700" y="57"/>
                    </a:lnTo>
                    <a:lnTo>
                      <a:pt x="722" y="51"/>
                    </a:lnTo>
                    <a:lnTo>
                      <a:pt x="745" y="43"/>
                    </a:lnTo>
                    <a:lnTo>
                      <a:pt x="766" y="34"/>
                    </a:lnTo>
                    <a:lnTo>
                      <a:pt x="776" y="26"/>
                    </a:lnTo>
                    <a:lnTo>
                      <a:pt x="784" y="20"/>
                    </a:lnTo>
                    <a:lnTo>
                      <a:pt x="784" y="20"/>
                    </a:lnTo>
                    <a:lnTo>
                      <a:pt x="788" y="12"/>
                    </a:lnTo>
                    <a:lnTo>
                      <a:pt x="788" y="6"/>
                    </a:lnTo>
                    <a:lnTo>
                      <a:pt x="782" y="2"/>
                    </a:lnTo>
                    <a:lnTo>
                      <a:pt x="776" y="0"/>
                    </a:lnTo>
                    <a:lnTo>
                      <a:pt x="776" y="0"/>
                    </a:lnTo>
                    <a:lnTo>
                      <a:pt x="766" y="0"/>
                    </a:lnTo>
                    <a:lnTo>
                      <a:pt x="757" y="4"/>
                    </a:lnTo>
                    <a:lnTo>
                      <a:pt x="737" y="10"/>
                    </a:lnTo>
                    <a:lnTo>
                      <a:pt x="698" y="28"/>
                    </a:lnTo>
                    <a:lnTo>
                      <a:pt x="698" y="28"/>
                    </a:lnTo>
                    <a:lnTo>
                      <a:pt x="644" y="45"/>
                    </a:lnTo>
                    <a:lnTo>
                      <a:pt x="589" y="59"/>
                    </a:lnTo>
                    <a:lnTo>
                      <a:pt x="589" y="59"/>
                    </a:lnTo>
                    <a:lnTo>
                      <a:pt x="539" y="72"/>
                    </a:lnTo>
                    <a:lnTo>
                      <a:pt x="486" y="84"/>
                    </a:lnTo>
                    <a:lnTo>
                      <a:pt x="383" y="106"/>
                    </a:lnTo>
                    <a:lnTo>
                      <a:pt x="383" y="106"/>
                    </a:lnTo>
                    <a:lnTo>
                      <a:pt x="286" y="125"/>
                    </a:lnTo>
                    <a:lnTo>
                      <a:pt x="237" y="135"/>
                    </a:lnTo>
                    <a:lnTo>
                      <a:pt x="186" y="148"/>
                    </a:lnTo>
                    <a:lnTo>
                      <a:pt x="138" y="162"/>
                    </a:lnTo>
                    <a:lnTo>
                      <a:pt x="89" y="179"/>
                    </a:lnTo>
                    <a:lnTo>
                      <a:pt x="44" y="201"/>
                    </a:lnTo>
                    <a:lnTo>
                      <a:pt x="23" y="215"/>
                    </a:lnTo>
                    <a:lnTo>
                      <a:pt x="1" y="226"/>
                    </a:lnTo>
                    <a:lnTo>
                      <a:pt x="1" y="226"/>
                    </a:lnTo>
                    <a:lnTo>
                      <a:pt x="0" y="228"/>
                    </a:lnTo>
                    <a:lnTo>
                      <a:pt x="0" y="232"/>
                    </a:lnTo>
                    <a:lnTo>
                      <a:pt x="0" y="236"/>
                    </a:lnTo>
                    <a:lnTo>
                      <a:pt x="5" y="240"/>
                    </a:lnTo>
                    <a:lnTo>
                      <a:pt x="9" y="240"/>
                    </a:lnTo>
                    <a:lnTo>
                      <a:pt x="9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33" name="Freeform 19"/>
              <p:cNvSpPr/>
              <p:nvPr/>
            </p:nvSpPr>
            <p:spPr bwMode="auto">
              <a:xfrm>
                <a:off x="5393928" y="1815314"/>
                <a:ext cx="317500" cy="52388"/>
              </a:xfrm>
              <a:custGeom>
                <a:avLst/>
                <a:gdLst>
                  <a:gd name="T0" fmla="*/ 6 w 570"/>
                  <a:gd name="T1" fmla="*/ 127 h 127"/>
                  <a:gd name="T2" fmla="*/ 6 w 570"/>
                  <a:gd name="T3" fmla="*/ 127 h 127"/>
                  <a:gd name="T4" fmla="*/ 41 w 570"/>
                  <a:gd name="T5" fmla="*/ 127 h 127"/>
                  <a:gd name="T6" fmla="*/ 74 w 570"/>
                  <a:gd name="T7" fmla="*/ 125 h 127"/>
                  <a:gd name="T8" fmla="*/ 107 w 570"/>
                  <a:gd name="T9" fmla="*/ 121 h 127"/>
                  <a:gd name="T10" fmla="*/ 142 w 570"/>
                  <a:gd name="T11" fmla="*/ 115 h 127"/>
                  <a:gd name="T12" fmla="*/ 208 w 570"/>
                  <a:gd name="T13" fmla="*/ 103 h 127"/>
                  <a:gd name="T14" fmla="*/ 274 w 570"/>
                  <a:gd name="T15" fmla="*/ 92 h 127"/>
                  <a:gd name="T16" fmla="*/ 274 w 570"/>
                  <a:gd name="T17" fmla="*/ 92 h 127"/>
                  <a:gd name="T18" fmla="*/ 346 w 570"/>
                  <a:gd name="T19" fmla="*/ 78 h 127"/>
                  <a:gd name="T20" fmla="*/ 418 w 570"/>
                  <a:gd name="T21" fmla="*/ 64 h 127"/>
                  <a:gd name="T22" fmla="*/ 489 w 570"/>
                  <a:gd name="T23" fmla="*/ 47 h 127"/>
                  <a:gd name="T24" fmla="*/ 559 w 570"/>
                  <a:gd name="T25" fmla="*/ 29 h 127"/>
                  <a:gd name="T26" fmla="*/ 559 w 570"/>
                  <a:gd name="T27" fmla="*/ 29 h 127"/>
                  <a:gd name="T28" fmla="*/ 564 w 570"/>
                  <a:gd name="T29" fmla="*/ 26 h 127"/>
                  <a:gd name="T30" fmla="*/ 568 w 570"/>
                  <a:gd name="T31" fmla="*/ 22 h 127"/>
                  <a:gd name="T32" fmla="*/ 570 w 570"/>
                  <a:gd name="T33" fmla="*/ 16 h 127"/>
                  <a:gd name="T34" fmla="*/ 570 w 570"/>
                  <a:gd name="T35" fmla="*/ 10 h 127"/>
                  <a:gd name="T36" fmla="*/ 568 w 570"/>
                  <a:gd name="T37" fmla="*/ 6 h 127"/>
                  <a:gd name="T38" fmla="*/ 564 w 570"/>
                  <a:gd name="T39" fmla="*/ 2 h 127"/>
                  <a:gd name="T40" fmla="*/ 561 w 570"/>
                  <a:gd name="T41" fmla="*/ 0 h 127"/>
                  <a:gd name="T42" fmla="*/ 553 w 570"/>
                  <a:gd name="T43" fmla="*/ 0 h 127"/>
                  <a:gd name="T44" fmla="*/ 553 w 570"/>
                  <a:gd name="T45" fmla="*/ 0 h 127"/>
                  <a:gd name="T46" fmla="*/ 487 w 570"/>
                  <a:gd name="T47" fmla="*/ 18 h 127"/>
                  <a:gd name="T48" fmla="*/ 418 w 570"/>
                  <a:gd name="T49" fmla="*/ 35 h 127"/>
                  <a:gd name="T50" fmla="*/ 352 w 570"/>
                  <a:gd name="T51" fmla="*/ 49 h 127"/>
                  <a:gd name="T52" fmla="*/ 284 w 570"/>
                  <a:gd name="T53" fmla="*/ 62 h 127"/>
                  <a:gd name="T54" fmla="*/ 284 w 570"/>
                  <a:gd name="T55" fmla="*/ 62 h 127"/>
                  <a:gd name="T56" fmla="*/ 214 w 570"/>
                  <a:gd name="T57" fmla="*/ 74 h 127"/>
                  <a:gd name="T58" fmla="*/ 144 w 570"/>
                  <a:gd name="T59" fmla="*/ 84 h 127"/>
                  <a:gd name="T60" fmla="*/ 74 w 570"/>
                  <a:gd name="T61" fmla="*/ 96 h 127"/>
                  <a:gd name="T62" fmla="*/ 39 w 570"/>
                  <a:gd name="T63" fmla="*/ 103 h 127"/>
                  <a:gd name="T64" fmla="*/ 6 w 570"/>
                  <a:gd name="T65" fmla="*/ 113 h 127"/>
                  <a:gd name="T66" fmla="*/ 6 w 570"/>
                  <a:gd name="T67" fmla="*/ 113 h 127"/>
                  <a:gd name="T68" fmla="*/ 2 w 570"/>
                  <a:gd name="T69" fmla="*/ 115 h 127"/>
                  <a:gd name="T70" fmla="*/ 0 w 570"/>
                  <a:gd name="T71" fmla="*/ 121 h 127"/>
                  <a:gd name="T72" fmla="*/ 2 w 570"/>
                  <a:gd name="T73" fmla="*/ 125 h 127"/>
                  <a:gd name="T74" fmla="*/ 6 w 570"/>
                  <a:gd name="T75" fmla="*/ 127 h 127"/>
                  <a:gd name="T76" fmla="*/ 6 w 570"/>
                  <a:gd name="T7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0" h="127">
                    <a:moveTo>
                      <a:pt x="6" y="127"/>
                    </a:moveTo>
                    <a:lnTo>
                      <a:pt x="6" y="127"/>
                    </a:lnTo>
                    <a:lnTo>
                      <a:pt x="41" y="127"/>
                    </a:lnTo>
                    <a:lnTo>
                      <a:pt x="74" y="125"/>
                    </a:lnTo>
                    <a:lnTo>
                      <a:pt x="107" y="121"/>
                    </a:lnTo>
                    <a:lnTo>
                      <a:pt x="142" y="115"/>
                    </a:lnTo>
                    <a:lnTo>
                      <a:pt x="208" y="103"/>
                    </a:lnTo>
                    <a:lnTo>
                      <a:pt x="274" y="92"/>
                    </a:lnTo>
                    <a:lnTo>
                      <a:pt x="274" y="92"/>
                    </a:lnTo>
                    <a:lnTo>
                      <a:pt x="346" y="78"/>
                    </a:lnTo>
                    <a:lnTo>
                      <a:pt x="418" y="64"/>
                    </a:lnTo>
                    <a:lnTo>
                      <a:pt x="489" y="47"/>
                    </a:lnTo>
                    <a:lnTo>
                      <a:pt x="559" y="29"/>
                    </a:lnTo>
                    <a:lnTo>
                      <a:pt x="559" y="29"/>
                    </a:lnTo>
                    <a:lnTo>
                      <a:pt x="564" y="26"/>
                    </a:lnTo>
                    <a:lnTo>
                      <a:pt x="568" y="22"/>
                    </a:lnTo>
                    <a:lnTo>
                      <a:pt x="570" y="16"/>
                    </a:lnTo>
                    <a:lnTo>
                      <a:pt x="570" y="10"/>
                    </a:lnTo>
                    <a:lnTo>
                      <a:pt x="568" y="6"/>
                    </a:lnTo>
                    <a:lnTo>
                      <a:pt x="564" y="2"/>
                    </a:lnTo>
                    <a:lnTo>
                      <a:pt x="561" y="0"/>
                    </a:lnTo>
                    <a:lnTo>
                      <a:pt x="553" y="0"/>
                    </a:lnTo>
                    <a:lnTo>
                      <a:pt x="553" y="0"/>
                    </a:lnTo>
                    <a:lnTo>
                      <a:pt x="487" y="18"/>
                    </a:lnTo>
                    <a:lnTo>
                      <a:pt x="418" y="35"/>
                    </a:lnTo>
                    <a:lnTo>
                      <a:pt x="352" y="49"/>
                    </a:lnTo>
                    <a:lnTo>
                      <a:pt x="284" y="62"/>
                    </a:lnTo>
                    <a:lnTo>
                      <a:pt x="284" y="62"/>
                    </a:lnTo>
                    <a:lnTo>
                      <a:pt x="214" y="74"/>
                    </a:lnTo>
                    <a:lnTo>
                      <a:pt x="144" y="84"/>
                    </a:lnTo>
                    <a:lnTo>
                      <a:pt x="74" y="96"/>
                    </a:lnTo>
                    <a:lnTo>
                      <a:pt x="39" y="103"/>
                    </a:lnTo>
                    <a:lnTo>
                      <a:pt x="6" y="113"/>
                    </a:lnTo>
                    <a:lnTo>
                      <a:pt x="6" y="113"/>
                    </a:lnTo>
                    <a:lnTo>
                      <a:pt x="2" y="115"/>
                    </a:lnTo>
                    <a:lnTo>
                      <a:pt x="0" y="121"/>
                    </a:lnTo>
                    <a:lnTo>
                      <a:pt x="2" y="125"/>
                    </a:lnTo>
                    <a:lnTo>
                      <a:pt x="6" y="127"/>
                    </a:lnTo>
                    <a:lnTo>
                      <a:pt x="6" y="1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4685802" y="2093576"/>
              <a:ext cx="1514616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6640220" y="1280288"/>
              <a:ext cx="857205" cy="571470"/>
              <a:chOff x="6640116" y="1695061"/>
              <a:chExt cx="857250" cy="571500"/>
            </a:xfrm>
            <a:solidFill>
              <a:schemeClr val="bg1"/>
            </a:solidFill>
          </p:grpSpPr>
          <p:sp>
            <p:nvSpPr>
              <p:cNvPr id="20" name="Freeform 13"/>
              <p:cNvSpPr/>
              <p:nvPr/>
            </p:nvSpPr>
            <p:spPr bwMode="auto">
              <a:xfrm>
                <a:off x="6640116" y="1720064"/>
                <a:ext cx="844550" cy="546497"/>
              </a:xfrm>
              <a:custGeom>
                <a:avLst/>
                <a:gdLst>
                  <a:gd name="T0" fmla="*/ 11 w 1518"/>
                  <a:gd name="T1" fmla="*/ 1308 h 1310"/>
                  <a:gd name="T2" fmla="*/ 97 w 1518"/>
                  <a:gd name="T3" fmla="*/ 1168 h 1310"/>
                  <a:gd name="T4" fmla="*/ 128 w 1518"/>
                  <a:gd name="T5" fmla="*/ 1124 h 1310"/>
                  <a:gd name="T6" fmla="*/ 206 w 1518"/>
                  <a:gd name="T7" fmla="*/ 1022 h 1310"/>
                  <a:gd name="T8" fmla="*/ 290 w 1518"/>
                  <a:gd name="T9" fmla="*/ 925 h 1310"/>
                  <a:gd name="T10" fmla="*/ 335 w 1518"/>
                  <a:gd name="T11" fmla="*/ 876 h 1310"/>
                  <a:gd name="T12" fmla="*/ 428 w 1518"/>
                  <a:gd name="T13" fmla="*/ 783 h 1310"/>
                  <a:gd name="T14" fmla="*/ 525 w 1518"/>
                  <a:gd name="T15" fmla="*/ 695 h 1310"/>
                  <a:gd name="T16" fmla="*/ 677 w 1518"/>
                  <a:gd name="T17" fmla="*/ 567 h 1310"/>
                  <a:gd name="T18" fmla="*/ 782 w 1518"/>
                  <a:gd name="T19" fmla="*/ 485 h 1310"/>
                  <a:gd name="T20" fmla="*/ 998 w 1518"/>
                  <a:gd name="T21" fmla="*/ 331 h 1310"/>
                  <a:gd name="T22" fmla="*/ 1111 w 1518"/>
                  <a:gd name="T23" fmla="*/ 257 h 1310"/>
                  <a:gd name="T24" fmla="*/ 1308 w 1518"/>
                  <a:gd name="T25" fmla="*/ 141 h 1310"/>
                  <a:gd name="T26" fmla="*/ 1510 w 1518"/>
                  <a:gd name="T27" fmla="*/ 30 h 1310"/>
                  <a:gd name="T28" fmla="*/ 1518 w 1518"/>
                  <a:gd name="T29" fmla="*/ 20 h 1310"/>
                  <a:gd name="T30" fmla="*/ 1516 w 1518"/>
                  <a:gd name="T31" fmla="*/ 8 h 1310"/>
                  <a:gd name="T32" fmla="*/ 1508 w 1518"/>
                  <a:gd name="T33" fmla="*/ 0 h 1310"/>
                  <a:gd name="T34" fmla="*/ 1496 w 1518"/>
                  <a:gd name="T35" fmla="*/ 0 h 1310"/>
                  <a:gd name="T36" fmla="*/ 1444 w 1518"/>
                  <a:gd name="T37" fmla="*/ 26 h 1310"/>
                  <a:gd name="T38" fmla="*/ 1343 w 1518"/>
                  <a:gd name="T39" fmla="*/ 78 h 1310"/>
                  <a:gd name="T40" fmla="*/ 1195 w 1518"/>
                  <a:gd name="T41" fmla="*/ 168 h 1310"/>
                  <a:gd name="T42" fmla="*/ 1097 w 1518"/>
                  <a:gd name="T43" fmla="*/ 228 h 1310"/>
                  <a:gd name="T44" fmla="*/ 872 w 1518"/>
                  <a:gd name="T45" fmla="*/ 380 h 1310"/>
                  <a:gd name="T46" fmla="*/ 658 w 1518"/>
                  <a:gd name="T47" fmla="*/ 544 h 1310"/>
                  <a:gd name="T48" fmla="*/ 554 w 1518"/>
                  <a:gd name="T49" fmla="*/ 629 h 1310"/>
                  <a:gd name="T50" fmla="*/ 455 w 1518"/>
                  <a:gd name="T51" fmla="*/ 717 h 1310"/>
                  <a:gd name="T52" fmla="*/ 360 w 1518"/>
                  <a:gd name="T53" fmla="*/ 810 h 1310"/>
                  <a:gd name="T54" fmla="*/ 268 w 1518"/>
                  <a:gd name="T55" fmla="*/ 906 h 1310"/>
                  <a:gd name="T56" fmla="*/ 228 w 1518"/>
                  <a:gd name="T57" fmla="*/ 952 h 1310"/>
                  <a:gd name="T58" fmla="*/ 150 w 1518"/>
                  <a:gd name="T59" fmla="*/ 1050 h 1310"/>
                  <a:gd name="T60" fmla="*/ 113 w 1518"/>
                  <a:gd name="T61" fmla="*/ 1100 h 1310"/>
                  <a:gd name="T62" fmla="*/ 48 w 1518"/>
                  <a:gd name="T63" fmla="*/ 1198 h 1310"/>
                  <a:gd name="T64" fmla="*/ 21 w 1518"/>
                  <a:gd name="T65" fmla="*/ 1248 h 1310"/>
                  <a:gd name="T66" fmla="*/ 0 w 1518"/>
                  <a:gd name="T67" fmla="*/ 1303 h 1310"/>
                  <a:gd name="T68" fmla="*/ 0 w 1518"/>
                  <a:gd name="T69" fmla="*/ 1307 h 1310"/>
                  <a:gd name="T70" fmla="*/ 8 w 1518"/>
                  <a:gd name="T71" fmla="*/ 1310 h 1310"/>
                  <a:gd name="T72" fmla="*/ 11 w 1518"/>
                  <a:gd name="T73" fmla="*/ 1308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18" h="1310">
                    <a:moveTo>
                      <a:pt x="11" y="1308"/>
                    </a:moveTo>
                    <a:lnTo>
                      <a:pt x="11" y="1308"/>
                    </a:lnTo>
                    <a:lnTo>
                      <a:pt x="68" y="1215"/>
                    </a:lnTo>
                    <a:lnTo>
                      <a:pt x="97" y="1168"/>
                    </a:lnTo>
                    <a:lnTo>
                      <a:pt x="128" y="1124"/>
                    </a:lnTo>
                    <a:lnTo>
                      <a:pt x="128" y="1124"/>
                    </a:lnTo>
                    <a:lnTo>
                      <a:pt x="165" y="1071"/>
                    </a:lnTo>
                    <a:lnTo>
                      <a:pt x="206" y="1022"/>
                    </a:lnTo>
                    <a:lnTo>
                      <a:pt x="247" y="972"/>
                    </a:lnTo>
                    <a:lnTo>
                      <a:pt x="290" y="925"/>
                    </a:lnTo>
                    <a:lnTo>
                      <a:pt x="290" y="925"/>
                    </a:lnTo>
                    <a:lnTo>
                      <a:pt x="335" y="876"/>
                    </a:lnTo>
                    <a:lnTo>
                      <a:pt x="381" y="830"/>
                    </a:lnTo>
                    <a:lnTo>
                      <a:pt x="428" y="783"/>
                    </a:lnTo>
                    <a:lnTo>
                      <a:pt x="477" y="738"/>
                    </a:lnTo>
                    <a:lnTo>
                      <a:pt x="525" y="695"/>
                    </a:lnTo>
                    <a:lnTo>
                      <a:pt x="576" y="651"/>
                    </a:lnTo>
                    <a:lnTo>
                      <a:pt x="677" y="567"/>
                    </a:lnTo>
                    <a:lnTo>
                      <a:pt x="677" y="567"/>
                    </a:lnTo>
                    <a:lnTo>
                      <a:pt x="782" y="485"/>
                    </a:lnTo>
                    <a:lnTo>
                      <a:pt x="889" y="407"/>
                    </a:lnTo>
                    <a:lnTo>
                      <a:pt x="998" y="331"/>
                    </a:lnTo>
                    <a:lnTo>
                      <a:pt x="1111" y="257"/>
                    </a:lnTo>
                    <a:lnTo>
                      <a:pt x="1111" y="257"/>
                    </a:lnTo>
                    <a:lnTo>
                      <a:pt x="1208" y="197"/>
                    </a:lnTo>
                    <a:lnTo>
                      <a:pt x="1308" y="141"/>
                    </a:lnTo>
                    <a:lnTo>
                      <a:pt x="1510" y="30"/>
                    </a:lnTo>
                    <a:lnTo>
                      <a:pt x="1510" y="30"/>
                    </a:lnTo>
                    <a:lnTo>
                      <a:pt x="1514" y="24"/>
                    </a:lnTo>
                    <a:lnTo>
                      <a:pt x="1518" y="20"/>
                    </a:lnTo>
                    <a:lnTo>
                      <a:pt x="1518" y="14"/>
                    </a:lnTo>
                    <a:lnTo>
                      <a:pt x="1516" y="8"/>
                    </a:lnTo>
                    <a:lnTo>
                      <a:pt x="1514" y="4"/>
                    </a:lnTo>
                    <a:lnTo>
                      <a:pt x="1508" y="0"/>
                    </a:lnTo>
                    <a:lnTo>
                      <a:pt x="1502" y="0"/>
                    </a:lnTo>
                    <a:lnTo>
                      <a:pt x="1496" y="0"/>
                    </a:lnTo>
                    <a:lnTo>
                      <a:pt x="1496" y="0"/>
                    </a:lnTo>
                    <a:lnTo>
                      <a:pt x="1444" y="26"/>
                    </a:lnTo>
                    <a:lnTo>
                      <a:pt x="1393" y="51"/>
                    </a:lnTo>
                    <a:lnTo>
                      <a:pt x="1343" y="78"/>
                    </a:lnTo>
                    <a:lnTo>
                      <a:pt x="1292" y="108"/>
                    </a:lnTo>
                    <a:lnTo>
                      <a:pt x="1195" y="168"/>
                    </a:lnTo>
                    <a:lnTo>
                      <a:pt x="1097" y="228"/>
                    </a:lnTo>
                    <a:lnTo>
                      <a:pt x="1097" y="228"/>
                    </a:lnTo>
                    <a:lnTo>
                      <a:pt x="985" y="304"/>
                    </a:lnTo>
                    <a:lnTo>
                      <a:pt x="872" y="380"/>
                    </a:lnTo>
                    <a:lnTo>
                      <a:pt x="763" y="462"/>
                    </a:lnTo>
                    <a:lnTo>
                      <a:pt x="658" y="544"/>
                    </a:lnTo>
                    <a:lnTo>
                      <a:pt x="658" y="544"/>
                    </a:lnTo>
                    <a:lnTo>
                      <a:pt x="554" y="629"/>
                    </a:lnTo>
                    <a:lnTo>
                      <a:pt x="504" y="672"/>
                    </a:lnTo>
                    <a:lnTo>
                      <a:pt x="455" y="717"/>
                    </a:lnTo>
                    <a:lnTo>
                      <a:pt x="407" y="763"/>
                    </a:lnTo>
                    <a:lnTo>
                      <a:pt x="360" y="810"/>
                    </a:lnTo>
                    <a:lnTo>
                      <a:pt x="313" y="857"/>
                    </a:lnTo>
                    <a:lnTo>
                      <a:pt x="268" y="906"/>
                    </a:lnTo>
                    <a:lnTo>
                      <a:pt x="268" y="906"/>
                    </a:lnTo>
                    <a:lnTo>
                      <a:pt x="228" y="952"/>
                    </a:lnTo>
                    <a:lnTo>
                      <a:pt x="187" y="1001"/>
                    </a:lnTo>
                    <a:lnTo>
                      <a:pt x="150" y="1050"/>
                    </a:lnTo>
                    <a:lnTo>
                      <a:pt x="113" y="1100"/>
                    </a:lnTo>
                    <a:lnTo>
                      <a:pt x="113" y="1100"/>
                    </a:lnTo>
                    <a:lnTo>
                      <a:pt x="80" y="1147"/>
                    </a:lnTo>
                    <a:lnTo>
                      <a:pt x="48" y="1198"/>
                    </a:lnTo>
                    <a:lnTo>
                      <a:pt x="35" y="1223"/>
                    </a:lnTo>
                    <a:lnTo>
                      <a:pt x="21" y="1248"/>
                    </a:lnTo>
                    <a:lnTo>
                      <a:pt x="10" y="1275"/>
                    </a:lnTo>
                    <a:lnTo>
                      <a:pt x="0" y="1303"/>
                    </a:lnTo>
                    <a:lnTo>
                      <a:pt x="0" y="1303"/>
                    </a:lnTo>
                    <a:lnTo>
                      <a:pt x="0" y="1307"/>
                    </a:lnTo>
                    <a:lnTo>
                      <a:pt x="4" y="1310"/>
                    </a:lnTo>
                    <a:lnTo>
                      <a:pt x="8" y="1310"/>
                    </a:lnTo>
                    <a:lnTo>
                      <a:pt x="11" y="1308"/>
                    </a:lnTo>
                    <a:lnTo>
                      <a:pt x="11" y="13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1" name="Freeform 14"/>
              <p:cNvSpPr/>
              <p:nvPr/>
            </p:nvSpPr>
            <p:spPr bwMode="auto">
              <a:xfrm>
                <a:off x="7267179" y="1695061"/>
                <a:ext cx="117475" cy="122635"/>
              </a:xfrm>
              <a:custGeom>
                <a:avLst/>
                <a:gdLst>
                  <a:gd name="T0" fmla="*/ 196 w 212"/>
                  <a:gd name="T1" fmla="*/ 0 h 294"/>
                  <a:gd name="T2" fmla="*/ 196 w 212"/>
                  <a:gd name="T3" fmla="*/ 0 h 294"/>
                  <a:gd name="T4" fmla="*/ 181 w 212"/>
                  <a:gd name="T5" fmla="*/ 14 h 294"/>
                  <a:gd name="T6" fmla="*/ 163 w 212"/>
                  <a:gd name="T7" fmla="*/ 25 h 294"/>
                  <a:gd name="T8" fmla="*/ 150 w 212"/>
                  <a:gd name="T9" fmla="*/ 41 h 294"/>
                  <a:gd name="T10" fmla="*/ 134 w 212"/>
                  <a:gd name="T11" fmla="*/ 57 h 294"/>
                  <a:gd name="T12" fmla="*/ 109 w 212"/>
                  <a:gd name="T13" fmla="*/ 90 h 294"/>
                  <a:gd name="T14" fmla="*/ 85 w 212"/>
                  <a:gd name="T15" fmla="*/ 125 h 294"/>
                  <a:gd name="T16" fmla="*/ 64 w 212"/>
                  <a:gd name="T17" fmla="*/ 162 h 294"/>
                  <a:gd name="T18" fmla="*/ 44 w 212"/>
                  <a:gd name="T19" fmla="*/ 199 h 294"/>
                  <a:gd name="T20" fmla="*/ 23 w 212"/>
                  <a:gd name="T21" fmla="*/ 236 h 294"/>
                  <a:gd name="T22" fmla="*/ 2 w 212"/>
                  <a:gd name="T23" fmla="*/ 271 h 294"/>
                  <a:gd name="T24" fmla="*/ 2 w 212"/>
                  <a:gd name="T25" fmla="*/ 271 h 294"/>
                  <a:gd name="T26" fmla="*/ 0 w 212"/>
                  <a:gd name="T27" fmla="*/ 277 h 294"/>
                  <a:gd name="T28" fmla="*/ 0 w 212"/>
                  <a:gd name="T29" fmla="*/ 282 h 294"/>
                  <a:gd name="T30" fmla="*/ 4 w 212"/>
                  <a:gd name="T31" fmla="*/ 288 h 294"/>
                  <a:gd name="T32" fmla="*/ 7 w 212"/>
                  <a:gd name="T33" fmla="*/ 292 h 294"/>
                  <a:gd name="T34" fmla="*/ 11 w 212"/>
                  <a:gd name="T35" fmla="*/ 294 h 294"/>
                  <a:gd name="T36" fmla="*/ 17 w 212"/>
                  <a:gd name="T37" fmla="*/ 294 h 294"/>
                  <a:gd name="T38" fmla="*/ 23 w 212"/>
                  <a:gd name="T39" fmla="*/ 292 h 294"/>
                  <a:gd name="T40" fmla="*/ 27 w 212"/>
                  <a:gd name="T41" fmla="*/ 288 h 294"/>
                  <a:gd name="T42" fmla="*/ 27 w 212"/>
                  <a:gd name="T43" fmla="*/ 288 h 294"/>
                  <a:gd name="T44" fmla="*/ 48 w 212"/>
                  <a:gd name="T45" fmla="*/ 253 h 294"/>
                  <a:gd name="T46" fmla="*/ 68 w 212"/>
                  <a:gd name="T47" fmla="*/ 216 h 294"/>
                  <a:gd name="T48" fmla="*/ 107 w 212"/>
                  <a:gd name="T49" fmla="*/ 146 h 294"/>
                  <a:gd name="T50" fmla="*/ 130 w 212"/>
                  <a:gd name="T51" fmla="*/ 111 h 294"/>
                  <a:gd name="T52" fmla="*/ 153 w 212"/>
                  <a:gd name="T53" fmla="*/ 78 h 294"/>
                  <a:gd name="T54" fmla="*/ 179 w 212"/>
                  <a:gd name="T55" fmla="*/ 47 h 294"/>
                  <a:gd name="T56" fmla="*/ 208 w 212"/>
                  <a:gd name="T57" fmla="*/ 18 h 294"/>
                  <a:gd name="T58" fmla="*/ 208 w 212"/>
                  <a:gd name="T59" fmla="*/ 18 h 294"/>
                  <a:gd name="T60" fmla="*/ 210 w 212"/>
                  <a:gd name="T61" fmla="*/ 16 h 294"/>
                  <a:gd name="T62" fmla="*/ 212 w 212"/>
                  <a:gd name="T63" fmla="*/ 12 h 294"/>
                  <a:gd name="T64" fmla="*/ 212 w 212"/>
                  <a:gd name="T65" fmla="*/ 8 h 294"/>
                  <a:gd name="T66" fmla="*/ 210 w 212"/>
                  <a:gd name="T67" fmla="*/ 4 h 294"/>
                  <a:gd name="T68" fmla="*/ 208 w 212"/>
                  <a:gd name="T69" fmla="*/ 2 h 294"/>
                  <a:gd name="T70" fmla="*/ 204 w 212"/>
                  <a:gd name="T71" fmla="*/ 0 h 294"/>
                  <a:gd name="T72" fmla="*/ 200 w 212"/>
                  <a:gd name="T73" fmla="*/ 0 h 294"/>
                  <a:gd name="T74" fmla="*/ 196 w 212"/>
                  <a:gd name="T75" fmla="*/ 0 h 294"/>
                  <a:gd name="T76" fmla="*/ 196 w 212"/>
                  <a:gd name="T7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2" h="294">
                    <a:moveTo>
                      <a:pt x="196" y="0"/>
                    </a:moveTo>
                    <a:lnTo>
                      <a:pt x="196" y="0"/>
                    </a:lnTo>
                    <a:lnTo>
                      <a:pt x="181" y="14"/>
                    </a:lnTo>
                    <a:lnTo>
                      <a:pt x="163" y="25"/>
                    </a:lnTo>
                    <a:lnTo>
                      <a:pt x="150" y="41"/>
                    </a:lnTo>
                    <a:lnTo>
                      <a:pt x="134" y="57"/>
                    </a:lnTo>
                    <a:lnTo>
                      <a:pt x="109" y="90"/>
                    </a:lnTo>
                    <a:lnTo>
                      <a:pt x="85" y="125"/>
                    </a:lnTo>
                    <a:lnTo>
                      <a:pt x="64" y="162"/>
                    </a:lnTo>
                    <a:lnTo>
                      <a:pt x="44" y="199"/>
                    </a:lnTo>
                    <a:lnTo>
                      <a:pt x="23" y="236"/>
                    </a:lnTo>
                    <a:lnTo>
                      <a:pt x="2" y="271"/>
                    </a:lnTo>
                    <a:lnTo>
                      <a:pt x="2" y="271"/>
                    </a:lnTo>
                    <a:lnTo>
                      <a:pt x="0" y="277"/>
                    </a:lnTo>
                    <a:lnTo>
                      <a:pt x="0" y="282"/>
                    </a:lnTo>
                    <a:lnTo>
                      <a:pt x="4" y="288"/>
                    </a:lnTo>
                    <a:lnTo>
                      <a:pt x="7" y="292"/>
                    </a:lnTo>
                    <a:lnTo>
                      <a:pt x="11" y="294"/>
                    </a:lnTo>
                    <a:lnTo>
                      <a:pt x="17" y="294"/>
                    </a:lnTo>
                    <a:lnTo>
                      <a:pt x="23" y="292"/>
                    </a:lnTo>
                    <a:lnTo>
                      <a:pt x="27" y="288"/>
                    </a:lnTo>
                    <a:lnTo>
                      <a:pt x="27" y="288"/>
                    </a:lnTo>
                    <a:lnTo>
                      <a:pt x="48" y="253"/>
                    </a:lnTo>
                    <a:lnTo>
                      <a:pt x="68" y="216"/>
                    </a:lnTo>
                    <a:lnTo>
                      <a:pt x="107" y="146"/>
                    </a:lnTo>
                    <a:lnTo>
                      <a:pt x="130" y="111"/>
                    </a:lnTo>
                    <a:lnTo>
                      <a:pt x="153" y="78"/>
                    </a:lnTo>
                    <a:lnTo>
                      <a:pt x="179" y="47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10" y="16"/>
                    </a:lnTo>
                    <a:lnTo>
                      <a:pt x="212" y="12"/>
                    </a:lnTo>
                    <a:lnTo>
                      <a:pt x="212" y="8"/>
                    </a:lnTo>
                    <a:lnTo>
                      <a:pt x="210" y="4"/>
                    </a:lnTo>
                    <a:lnTo>
                      <a:pt x="208" y="2"/>
                    </a:lnTo>
                    <a:lnTo>
                      <a:pt x="204" y="0"/>
                    </a:lnTo>
                    <a:lnTo>
                      <a:pt x="200" y="0"/>
                    </a:lnTo>
                    <a:lnTo>
                      <a:pt x="196" y="0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2" name="Freeform 15"/>
              <p:cNvSpPr/>
              <p:nvPr/>
            </p:nvSpPr>
            <p:spPr bwMode="auto">
              <a:xfrm>
                <a:off x="6994129" y="1715302"/>
                <a:ext cx="142875" cy="244078"/>
              </a:xfrm>
              <a:custGeom>
                <a:avLst/>
                <a:gdLst>
                  <a:gd name="T0" fmla="*/ 242 w 257"/>
                  <a:gd name="T1" fmla="*/ 4 h 584"/>
                  <a:gd name="T2" fmla="*/ 242 w 257"/>
                  <a:gd name="T3" fmla="*/ 4 h 584"/>
                  <a:gd name="T4" fmla="*/ 209 w 257"/>
                  <a:gd name="T5" fmla="*/ 70 h 584"/>
                  <a:gd name="T6" fmla="*/ 175 w 257"/>
                  <a:gd name="T7" fmla="*/ 138 h 584"/>
                  <a:gd name="T8" fmla="*/ 113 w 257"/>
                  <a:gd name="T9" fmla="*/ 272 h 584"/>
                  <a:gd name="T10" fmla="*/ 113 w 257"/>
                  <a:gd name="T11" fmla="*/ 272 h 584"/>
                  <a:gd name="T12" fmla="*/ 80 w 257"/>
                  <a:gd name="T13" fmla="*/ 344 h 584"/>
                  <a:gd name="T14" fmla="*/ 51 w 257"/>
                  <a:gd name="T15" fmla="*/ 416 h 584"/>
                  <a:gd name="T16" fmla="*/ 24 w 257"/>
                  <a:gd name="T17" fmla="*/ 488 h 584"/>
                  <a:gd name="T18" fmla="*/ 12 w 257"/>
                  <a:gd name="T19" fmla="*/ 525 h 584"/>
                  <a:gd name="T20" fmla="*/ 2 w 257"/>
                  <a:gd name="T21" fmla="*/ 564 h 584"/>
                  <a:gd name="T22" fmla="*/ 2 w 257"/>
                  <a:gd name="T23" fmla="*/ 564 h 584"/>
                  <a:gd name="T24" fmla="*/ 0 w 257"/>
                  <a:gd name="T25" fmla="*/ 570 h 584"/>
                  <a:gd name="T26" fmla="*/ 2 w 257"/>
                  <a:gd name="T27" fmla="*/ 576 h 584"/>
                  <a:gd name="T28" fmla="*/ 6 w 257"/>
                  <a:gd name="T29" fmla="*/ 580 h 584"/>
                  <a:gd name="T30" fmla="*/ 12 w 257"/>
                  <a:gd name="T31" fmla="*/ 582 h 584"/>
                  <a:gd name="T32" fmla="*/ 18 w 257"/>
                  <a:gd name="T33" fmla="*/ 584 h 584"/>
                  <a:gd name="T34" fmla="*/ 22 w 257"/>
                  <a:gd name="T35" fmla="*/ 582 h 584"/>
                  <a:gd name="T36" fmla="*/ 26 w 257"/>
                  <a:gd name="T37" fmla="*/ 580 h 584"/>
                  <a:gd name="T38" fmla="*/ 29 w 257"/>
                  <a:gd name="T39" fmla="*/ 574 h 584"/>
                  <a:gd name="T40" fmla="*/ 29 w 257"/>
                  <a:gd name="T41" fmla="*/ 574 h 584"/>
                  <a:gd name="T42" fmla="*/ 39 w 257"/>
                  <a:gd name="T43" fmla="*/ 537 h 584"/>
                  <a:gd name="T44" fmla="*/ 51 w 257"/>
                  <a:gd name="T45" fmla="*/ 502 h 584"/>
                  <a:gd name="T46" fmla="*/ 76 w 257"/>
                  <a:gd name="T47" fmla="*/ 432 h 584"/>
                  <a:gd name="T48" fmla="*/ 103 w 257"/>
                  <a:gd name="T49" fmla="*/ 364 h 584"/>
                  <a:gd name="T50" fmla="*/ 135 w 257"/>
                  <a:gd name="T51" fmla="*/ 296 h 584"/>
                  <a:gd name="T52" fmla="*/ 135 w 257"/>
                  <a:gd name="T53" fmla="*/ 296 h 584"/>
                  <a:gd name="T54" fmla="*/ 168 w 257"/>
                  <a:gd name="T55" fmla="*/ 226 h 584"/>
                  <a:gd name="T56" fmla="*/ 201 w 257"/>
                  <a:gd name="T57" fmla="*/ 156 h 584"/>
                  <a:gd name="T58" fmla="*/ 216 w 257"/>
                  <a:gd name="T59" fmla="*/ 120 h 584"/>
                  <a:gd name="T60" fmla="*/ 232 w 257"/>
                  <a:gd name="T61" fmla="*/ 84 h 584"/>
                  <a:gd name="T62" fmla="*/ 245 w 257"/>
                  <a:gd name="T63" fmla="*/ 48 h 584"/>
                  <a:gd name="T64" fmla="*/ 257 w 257"/>
                  <a:gd name="T65" fmla="*/ 11 h 584"/>
                  <a:gd name="T66" fmla="*/ 257 w 257"/>
                  <a:gd name="T67" fmla="*/ 11 h 584"/>
                  <a:gd name="T68" fmla="*/ 255 w 257"/>
                  <a:gd name="T69" fmla="*/ 6 h 584"/>
                  <a:gd name="T70" fmla="*/ 251 w 257"/>
                  <a:gd name="T71" fmla="*/ 2 h 584"/>
                  <a:gd name="T72" fmla="*/ 247 w 257"/>
                  <a:gd name="T73" fmla="*/ 0 h 584"/>
                  <a:gd name="T74" fmla="*/ 244 w 257"/>
                  <a:gd name="T75" fmla="*/ 2 h 584"/>
                  <a:gd name="T76" fmla="*/ 242 w 257"/>
                  <a:gd name="T77" fmla="*/ 4 h 584"/>
                  <a:gd name="T78" fmla="*/ 242 w 257"/>
                  <a:gd name="T79" fmla="*/ 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7" h="584">
                    <a:moveTo>
                      <a:pt x="242" y="4"/>
                    </a:moveTo>
                    <a:lnTo>
                      <a:pt x="242" y="4"/>
                    </a:lnTo>
                    <a:lnTo>
                      <a:pt x="209" y="70"/>
                    </a:lnTo>
                    <a:lnTo>
                      <a:pt x="175" y="138"/>
                    </a:lnTo>
                    <a:lnTo>
                      <a:pt x="113" y="272"/>
                    </a:lnTo>
                    <a:lnTo>
                      <a:pt x="113" y="272"/>
                    </a:lnTo>
                    <a:lnTo>
                      <a:pt x="80" y="344"/>
                    </a:lnTo>
                    <a:lnTo>
                      <a:pt x="51" y="416"/>
                    </a:lnTo>
                    <a:lnTo>
                      <a:pt x="24" y="488"/>
                    </a:lnTo>
                    <a:lnTo>
                      <a:pt x="12" y="525"/>
                    </a:lnTo>
                    <a:lnTo>
                      <a:pt x="2" y="564"/>
                    </a:lnTo>
                    <a:lnTo>
                      <a:pt x="2" y="564"/>
                    </a:lnTo>
                    <a:lnTo>
                      <a:pt x="0" y="570"/>
                    </a:lnTo>
                    <a:lnTo>
                      <a:pt x="2" y="576"/>
                    </a:lnTo>
                    <a:lnTo>
                      <a:pt x="6" y="580"/>
                    </a:lnTo>
                    <a:lnTo>
                      <a:pt x="12" y="582"/>
                    </a:lnTo>
                    <a:lnTo>
                      <a:pt x="18" y="584"/>
                    </a:lnTo>
                    <a:lnTo>
                      <a:pt x="22" y="582"/>
                    </a:lnTo>
                    <a:lnTo>
                      <a:pt x="26" y="580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39" y="537"/>
                    </a:lnTo>
                    <a:lnTo>
                      <a:pt x="51" y="502"/>
                    </a:lnTo>
                    <a:lnTo>
                      <a:pt x="76" y="432"/>
                    </a:lnTo>
                    <a:lnTo>
                      <a:pt x="103" y="364"/>
                    </a:lnTo>
                    <a:lnTo>
                      <a:pt x="135" y="296"/>
                    </a:lnTo>
                    <a:lnTo>
                      <a:pt x="135" y="296"/>
                    </a:lnTo>
                    <a:lnTo>
                      <a:pt x="168" y="226"/>
                    </a:lnTo>
                    <a:lnTo>
                      <a:pt x="201" y="156"/>
                    </a:lnTo>
                    <a:lnTo>
                      <a:pt x="216" y="120"/>
                    </a:lnTo>
                    <a:lnTo>
                      <a:pt x="232" y="84"/>
                    </a:lnTo>
                    <a:lnTo>
                      <a:pt x="245" y="48"/>
                    </a:lnTo>
                    <a:lnTo>
                      <a:pt x="257" y="11"/>
                    </a:lnTo>
                    <a:lnTo>
                      <a:pt x="257" y="11"/>
                    </a:lnTo>
                    <a:lnTo>
                      <a:pt x="255" y="6"/>
                    </a:lnTo>
                    <a:lnTo>
                      <a:pt x="251" y="2"/>
                    </a:lnTo>
                    <a:lnTo>
                      <a:pt x="247" y="0"/>
                    </a:lnTo>
                    <a:lnTo>
                      <a:pt x="244" y="2"/>
                    </a:lnTo>
                    <a:lnTo>
                      <a:pt x="242" y="4"/>
                    </a:lnTo>
                    <a:lnTo>
                      <a:pt x="242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3" name="Freeform 16"/>
              <p:cNvSpPr/>
              <p:nvPr/>
            </p:nvSpPr>
            <p:spPr bwMode="auto">
              <a:xfrm>
                <a:off x="6746479" y="1798645"/>
                <a:ext cx="188913" cy="340519"/>
              </a:xfrm>
              <a:custGeom>
                <a:avLst/>
                <a:gdLst>
                  <a:gd name="T0" fmla="*/ 325 w 338"/>
                  <a:gd name="T1" fmla="*/ 0 h 816"/>
                  <a:gd name="T2" fmla="*/ 325 w 338"/>
                  <a:gd name="T3" fmla="*/ 0 h 816"/>
                  <a:gd name="T4" fmla="*/ 305 w 338"/>
                  <a:gd name="T5" fmla="*/ 18 h 816"/>
                  <a:gd name="T6" fmla="*/ 286 w 338"/>
                  <a:gd name="T7" fmla="*/ 35 h 816"/>
                  <a:gd name="T8" fmla="*/ 268 w 338"/>
                  <a:gd name="T9" fmla="*/ 55 h 816"/>
                  <a:gd name="T10" fmla="*/ 251 w 338"/>
                  <a:gd name="T11" fmla="*/ 76 h 816"/>
                  <a:gd name="T12" fmla="*/ 235 w 338"/>
                  <a:gd name="T13" fmla="*/ 98 h 816"/>
                  <a:gd name="T14" fmla="*/ 219 w 338"/>
                  <a:gd name="T15" fmla="*/ 121 h 816"/>
                  <a:gd name="T16" fmla="*/ 192 w 338"/>
                  <a:gd name="T17" fmla="*/ 170 h 816"/>
                  <a:gd name="T18" fmla="*/ 169 w 338"/>
                  <a:gd name="T19" fmla="*/ 218 h 816"/>
                  <a:gd name="T20" fmla="*/ 146 w 338"/>
                  <a:gd name="T21" fmla="*/ 269 h 816"/>
                  <a:gd name="T22" fmla="*/ 126 w 338"/>
                  <a:gd name="T23" fmla="*/ 319 h 816"/>
                  <a:gd name="T24" fmla="*/ 109 w 338"/>
                  <a:gd name="T25" fmla="*/ 366 h 816"/>
                  <a:gd name="T26" fmla="*/ 109 w 338"/>
                  <a:gd name="T27" fmla="*/ 366 h 816"/>
                  <a:gd name="T28" fmla="*/ 89 w 338"/>
                  <a:gd name="T29" fmla="*/ 419 h 816"/>
                  <a:gd name="T30" fmla="*/ 72 w 338"/>
                  <a:gd name="T31" fmla="*/ 471 h 816"/>
                  <a:gd name="T32" fmla="*/ 54 w 338"/>
                  <a:gd name="T33" fmla="*/ 526 h 816"/>
                  <a:gd name="T34" fmla="*/ 40 w 338"/>
                  <a:gd name="T35" fmla="*/ 580 h 816"/>
                  <a:gd name="T36" fmla="*/ 27 w 338"/>
                  <a:gd name="T37" fmla="*/ 635 h 816"/>
                  <a:gd name="T38" fmla="*/ 15 w 338"/>
                  <a:gd name="T39" fmla="*/ 689 h 816"/>
                  <a:gd name="T40" fmla="*/ 7 w 338"/>
                  <a:gd name="T41" fmla="*/ 744 h 816"/>
                  <a:gd name="T42" fmla="*/ 0 w 338"/>
                  <a:gd name="T43" fmla="*/ 800 h 816"/>
                  <a:gd name="T44" fmla="*/ 0 w 338"/>
                  <a:gd name="T45" fmla="*/ 800 h 816"/>
                  <a:gd name="T46" fmla="*/ 0 w 338"/>
                  <a:gd name="T47" fmla="*/ 806 h 816"/>
                  <a:gd name="T48" fmla="*/ 3 w 338"/>
                  <a:gd name="T49" fmla="*/ 812 h 816"/>
                  <a:gd name="T50" fmla="*/ 7 w 338"/>
                  <a:gd name="T51" fmla="*/ 814 h 816"/>
                  <a:gd name="T52" fmla="*/ 13 w 338"/>
                  <a:gd name="T53" fmla="*/ 816 h 816"/>
                  <a:gd name="T54" fmla="*/ 19 w 338"/>
                  <a:gd name="T55" fmla="*/ 816 h 816"/>
                  <a:gd name="T56" fmla="*/ 25 w 338"/>
                  <a:gd name="T57" fmla="*/ 814 h 816"/>
                  <a:gd name="T58" fmla="*/ 29 w 338"/>
                  <a:gd name="T59" fmla="*/ 808 h 816"/>
                  <a:gd name="T60" fmla="*/ 31 w 338"/>
                  <a:gd name="T61" fmla="*/ 802 h 816"/>
                  <a:gd name="T62" fmla="*/ 31 w 338"/>
                  <a:gd name="T63" fmla="*/ 802 h 816"/>
                  <a:gd name="T64" fmla="*/ 37 w 338"/>
                  <a:gd name="T65" fmla="*/ 750 h 816"/>
                  <a:gd name="T66" fmla="*/ 46 w 338"/>
                  <a:gd name="T67" fmla="*/ 697 h 816"/>
                  <a:gd name="T68" fmla="*/ 56 w 338"/>
                  <a:gd name="T69" fmla="*/ 645 h 816"/>
                  <a:gd name="T70" fmla="*/ 70 w 338"/>
                  <a:gd name="T71" fmla="*/ 592 h 816"/>
                  <a:gd name="T72" fmla="*/ 83 w 338"/>
                  <a:gd name="T73" fmla="*/ 541 h 816"/>
                  <a:gd name="T74" fmla="*/ 99 w 338"/>
                  <a:gd name="T75" fmla="*/ 489 h 816"/>
                  <a:gd name="T76" fmla="*/ 114 w 338"/>
                  <a:gd name="T77" fmla="*/ 438 h 816"/>
                  <a:gd name="T78" fmla="*/ 132 w 338"/>
                  <a:gd name="T79" fmla="*/ 388 h 816"/>
                  <a:gd name="T80" fmla="*/ 132 w 338"/>
                  <a:gd name="T81" fmla="*/ 388 h 816"/>
                  <a:gd name="T82" fmla="*/ 151 w 338"/>
                  <a:gd name="T83" fmla="*/ 337 h 816"/>
                  <a:gd name="T84" fmla="*/ 171 w 338"/>
                  <a:gd name="T85" fmla="*/ 286 h 816"/>
                  <a:gd name="T86" fmla="*/ 192 w 338"/>
                  <a:gd name="T87" fmla="*/ 238 h 816"/>
                  <a:gd name="T88" fmla="*/ 218 w 338"/>
                  <a:gd name="T89" fmla="*/ 189 h 816"/>
                  <a:gd name="T90" fmla="*/ 243 w 338"/>
                  <a:gd name="T91" fmla="*/ 142 h 816"/>
                  <a:gd name="T92" fmla="*/ 272 w 338"/>
                  <a:gd name="T93" fmla="*/ 98 h 816"/>
                  <a:gd name="T94" fmla="*/ 301 w 338"/>
                  <a:gd name="T95" fmla="*/ 53 h 816"/>
                  <a:gd name="T96" fmla="*/ 336 w 338"/>
                  <a:gd name="T97" fmla="*/ 10 h 816"/>
                  <a:gd name="T98" fmla="*/ 336 w 338"/>
                  <a:gd name="T99" fmla="*/ 10 h 816"/>
                  <a:gd name="T100" fmla="*/ 338 w 338"/>
                  <a:gd name="T101" fmla="*/ 8 h 816"/>
                  <a:gd name="T102" fmla="*/ 338 w 338"/>
                  <a:gd name="T103" fmla="*/ 6 h 816"/>
                  <a:gd name="T104" fmla="*/ 334 w 338"/>
                  <a:gd name="T105" fmla="*/ 2 h 816"/>
                  <a:gd name="T106" fmla="*/ 330 w 338"/>
                  <a:gd name="T107" fmla="*/ 0 h 816"/>
                  <a:gd name="T108" fmla="*/ 325 w 338"/>
                  <a:gd name="T109" fmla="*/ 0 h 816"/>
                  <a:gd name="T110" fmla="*/ 325 w 338"/>
                  <a:gd name="T111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8" h="816">
                    <a:moveTo>
                      <a:pt x="325" y="0"/>
                    </a:moveTo>
                    <a:lnTo>
                      <a:pt x="325" y="0"/>
                    </a:lnTo>
                    <a:lnTo>
                      <a:pt x="305" y="18"/>
                    </a:lnTo>
                    <a:lnTo>
                      <a:pt x="286" y="35"/>
                    </a:lnTo>
                    <a:lnTo>
                      <a:pt x="268" y="55"/>
                    </a:lnTo>
                    <a:lnTo>
                      <a:pt x="251" y="76"/>
                    </a:lnTo>
                    <a:lnTo>
                      <a:pt x="235" y="98"/>
                    </a:lnTo>
                    <a:lnTo>
                      <a:pt x="219" y="121"/>
                    </a:lnTo>
                    <a:lnTo>
                      <a:pt x="192" y="170"/>
                    </a:lnTo>
                    <a:lnTo>
                      <a:pt x="169" y="218"/>
                    </a:lnTo>
                    <a:lnTo>
                      <a:pt x="146" y="269"/>
                    </a:lnTo>
                    <a:lnTo>
                      <a:pt x="126" y="319"/>
                    </a:lnTo>
                    <a:lnTo>
                      <a:pt x="109" y="366"/>
                    </a:lnTo>
                    <a:lnTo>
                      <a:pt x="109" y="366"/>
                    </a:lnTo>
                    <a:lnTo>
                      <a:pt x="89" y="419"/>
                    </a:lnTo>
                    <a:lnTo>
                      <a:pt x="72" y="471"/>
                    </a:lnTo>
                    <a:lnTo>
                      <a:pt x="54" y="526"/>
                    </a:lnTo>
                    <a:lnTo>
                      <a:pt x="40" y="580"/>
                    </a:lnTo>
                    <a:lnTo>
                      <a:pt x="27" y="635"/>
                    </a:lnTo>
                    <a:lnTo>
                      <a:pt x="15" y="689"/>
                    </a:lnTo>
                    <a:lnTo>
                      <a:pt x="7" y="74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0" y="806"/>
                    </a:lnTo>
                    <a:lnTo>
                      <a:pt x="3" y="812"/>
                    </a:lnTo>
                    <a:lnTo>
                      <a:pt x="7" y="814"/>
                    </a:lnTo>
                    <a:lnTo>
                      <a:pt x="13" y="816"/>
                    </a:lnTo>
                    <a:lnTo>
                      <a:pt x="19" y="816"/>
                    </a:lnTo>
                    <a:lnTo>
                      <a:pt x="25" y="814"/>
                    </a:lnTo>
                    <a:lnTo>
                      <a:pt x="29" y="808"/>
                    </a:lnTo>
                    <a:lnTo>
                      <a:pt x="31" y="802"/>
                    </a:lnTo>
                    <a:lnTo>
                      <a:pt x="31" y="802"/>
                    </a:lnTo>
                    <a:lnTo>
                      <a:pt x="37" y="750"/>
                    </a:lnTo>
                    <a:lnTo>
                      <a:pt x="46" y="697"/>
                    </a:lnTo>
                    <a:lnTo>
                      <a:pt x="56" y="645"/>
                    </a:lnTo>
                    <a:lnTo>
                      <a:pt x="70" y="592"/>
                    </a:lnTo>
                    <a:lnTo>
                      <a:pt x="83" y="541"/>
                    </a:lnTo>
                    <a:lnTo>
                      <a:pt x="99" y="489"/>
                    </a:lnTo>
                    <a:lnTo>
                      <a:pt x="114" y="438"/>
                    </a:lnTo>
                    <a:lnTo>
                      <a:pt x="132" y="388"/>
                    </a:lnTo>
                    <a:lnTo>
                      <a:pt x="132" y="388"/>
                    </a:lnTo>
                    <a:lnTo>
                      <a:pt x="151" y="337"/>
                    </a:lnTo>
                    <a:lnTo>
                      <a:pt x="171" y="286"/>
                    </a:lnTo>
                    <a:lnTo>
                      <a:pt x="192" y="238"/>
                    </a:lnTo>
                    <a:lnTo>
                      <a:pt x="218" y="189"/>
                    </a:lnTo>
                    <a:lnTo>
                      <a:pt x="243" y="142"/>
                    </a:lnTo>
                    <a:lnTo>
                      <a:pt x="272" y="98"/>
                    </a:lnTo>
                    <a:lnTo>
                      <a:pt x="301" y="53"/>
                    </a:lnTo>
                    <a:lnTo>
                      <a:pt x="336" y="10"/>
                    </a:lnTo>
                    <a:lnTo>
                      <a:pt x="336" y="10"/>
                    </a:lnTo>
                    <a:lnTo>
                      <a:pt x="338" y="8"/>
                    </a:lnTo>
                    <a:lnTo>
                      <a:pt x="338" y="6"/>
                    </a:lnTo>
                    <a:lnTo>
                      <a:pt x="334" y="2"/>
                    </a:lnTo>
                    <a:lnTo>
                      <a:pt x="330" y="0"/>
                    </a:lnTo>
                    <a:lnTo>
                      <a:pt x="325" y="0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4" name="Freeform 17"/>
              <p:cNvSpPr/>
              <p:nvPr/>
            </p:nvSpPr>
            <p:spPr bwMode="auto">
              <a:xfrm>
                <a:off x="6675041" y="2114161"/>
                <a:ext cx="476250" cy="103585"/>
              </a:xfrm>
              <a:custGeom>
                <a:avLst/>
                <a:gdLst>
                  <a:gd name="T0" fmla="*/ 4 w 854"/>
                  <a:gd name="T1" fmla="*/ 250 h 250"/>
                  <a:gd name="T2" fmla="*/ 4 w 854"/>
                  <a:gd name="T3" fmla="*/ 250 h 250"/>
                  <a:gd name="T4" fmla="*/ 14 w 854"/>
                  <a:gd name="T5" fmla="*/ 250 h 250"/>
                  <a:gd name="T6" fmla="*/ 25 w 854"/>
                  <a:gd name="T7" fmla="*/ 250 h 250"/>
                  <a:gd name="T8" fmla="*/ 49 w 854"/>
                  <a:gd name="T9" fmla="*/ 248 h 250"/>
                  <a:gd name="T10" fmla="*/ 95 w 854"/>
                  <a:gd name="T11" fmla="*/ 238 h 250"/>
                  <a:gd name="T12" fmla="*/ 95 w 854"/>
                  <a:gd name="T13" fmla="*/ 238 h 250"/>
                  <a:gd name="T14" fmla="*/ 212 w 854"/>
                  <a:gd name="T15" fmla="*/ 215 h 250"/>
                  <a:gd name="T16" fmla="*/ 212 w 854"/>
                  <a:gd name="T17" fmla="*/ 215 h 250"/>
                  <a:gd name="T18" fmla="*/ 331 w 854"/>
                  <a:gd name="T19" fmla="*/ 189 h 250"/>
                  <a:gd name="T20" fmla="*/ 448 w 854"/>
                  <a:gd name="T21" fmla="*/ 162 h 250"/>
                  <a:gd name="T22" fmla="*/ 448 w 854"/>
                  <a:gd name="T23" fmla="*/ 162 h 250"/>
                  <a:gd name="T24" fmla="*/ 559 w 854"/>
                  <a:gd name="T25" fmla="*/ 133 h 250"/>
                  <a:gd name="T26" fmla="*/ 613 w 854"/>
                  <a:gd name="T27" fmla="*/ 115 h 250"/>
                  <a:gd name="T28" fmla="*/ 670 w 854"/>
                  <a:gd name="T29" fmla="*/ 98 h 250"/>
                  <a:gd name="T30" fmla="*/ 670 w 854"/>
                  <a:gd name="T31" fmla="*/ 98 h 250"/>
                  <a:gd name="T32" fmla="*/ 718 w 854"/>
                  <a:gd name="T33" fmla="*/ 80 h 250"/>
                  <a:gd name="T34" fmla="*/ 769 w 854"/>
                  <a:gd name="T35" fmla="*/ 63 h 250"/>
                  <a:gd name="T36" fmla="*/ 769 w 854"/>
                  <a:gd name="T37" fmla="*/ 63 h 250"/>
                  <a:gd name="T38" fmla="*/ 790 w 854"/>
                  <a:gd name="T39" fmla="*/ 53 h 250"/>
                  <a:gd name="T40" fmla="*/ 816 w 854"/>
                  <a:gd name="T41" fmla="*/ 45 h 250"/>
                  <a:gd name="T42" fmla="*/ 825 w 854"/>
                  <a:gd name="T43" fmla="*/ 39 h 250"/>
                  <a:gd name="T44" fmla="*/ 837 w 854"/>
                  <a:gd name="T45" fmla="*/ 34 h 250"/>
                  <a:gd name="T46" fmla="*/ 845 w 854"/>
                  <a:gd name="T47" fmla="*/ 26 h 250"/>
                  <a:gd name="T48" fmla="*/ 853 w 854"/>
                  <a:gd name="T49" fmla="*/ 16 h 250"/>
                  <a:gd name="T50" fmla="*/ 853 w 854"/>
                  <a:gd name="T51" fmla="*/ 16 h 250"/>
                  <a:gd name="T52" fmla="*/ 854 w 854"/>
                  <a:gd name="T53" fmla="*/ 12 h 250"/>
                  <a:gd name="T54" fmla="*/ 853 w 854"/>
                  <a:gd name="T55" fmla="*/ 6 h 250"/>
                  <a:gd name="T56" fmla="*/ 851 w 854"/>
                  <a:gd name="T57" fmla="*/ 2 h 250"/>
                  <a:gd name="T58" fmla="*/ 845 w 854"/>
                  <a:gd name="T59" fmla="*/ 0 h 250"/>
                  <a:gd name="T60" fmla="*/ 845 w 854"/>
                  <a:gd name="T61" fmla="*/ 0 h 250"/>
                  <a:gd name="T62" fmla="*/ 835 w 854"/>
                  <a:gd name="T63" fmla="*/ 0 h 250"/>
                  <a:gd name="T64" fmla="*/ 825 w 854"/>
                  <a:gd name="T65" fmla="*/ 2 h 250"/>
                  <a:gd name="T66" fmla="*/ 804 w 854"/>
                  <a:gd name="T67" fmla="*/ 10 h 250"/>
                  <a:gd name="T68" fmla="*/ 767 w 854"/>
                  <a:gd name="T69" fmla="*/ 30 h 250"/>
                  <a:gd name="T70" fmla="*/ 767 w 854"/>
                  <a:gd name="T71" fmla="*/ 30 h 250"/>
                  <a:gd name="T72" fmla="*/ 716 w 854"/>
                  <a:gd name="T73" fmla="*/ 49 h 250"/>
                  <a:gd name="T74" fmla="*/ 668 w 854"/>
                  <a:gd name="T75" fmla="*/ 67 h 250"/>
                  <a:gd name="T76" fmla="*/ 668 w 854"/>
                  <a:gd name="T77" fmla="*/ 67 h 250"/>
                  <a:gd name="T78" fmla="*/ 609 w 854"/>
                  <a:gd name="T79" fmla="*/ 86 h 250"/>
                  <a:gd name="T80" fmla="*/ 549 w 854"/>
                  <a:gd name="T81" fmla="*/ 104 h 250"/>
                  <a:gd name="T82" fmla="*/ 430 w 854"/>
                  <a:gd name="T83" fmla="*/ 135 h 250"/>
                  <a:gd name="T84" fmla="*/ 430 w 854"/>
                  <a:gd name="T85" fmla="*/ 135 h 250"/>
                  <a:gd name="T86" fmla="*/ 313 w 854"/>
                  <a:gd name="T87" fmla="*/ 162 h 250"/>
                  <a:gd name="T88" fmla="*/ 197 w 854"/>
                  <a:gd name="T89" fmla="*/ 187 h 250"/>
                  <a:gd name="T90" fmla="*/ 197 w 854"/>
                  <a:gd name="T91" fmla="*/ 187 h 250"/>
                  <a:gd name="T92" fmla="*/ 90 w 854"/>
                  <a:gd name="T93" fmla="*/ 213 h 250"/>
                  <a:gd name="T94" fmla="*/ 90 w 854"/>
                  <a:gd name="T95" fmla="*/ 213 h 250"/>
                  <a:gd name="T96" fmla="*/ 45 w 854"/>
                  <a:gd name="T97" fmla="*/ 222 h 250"/>
                  <a:gd name="T98" fmla="*/ 22 w 854"/>
                  <a:gd name="T99" fmla="*/ 230 h 250"/>
                  <a:gd name="T100" fmla="*/ 10 w 854"/>
                  <a:gd name="T101" fmla="*/ 236 h 250"/>
                  <a:gd name="T102" fmla="*/ 0 w 854"/>
                  <a:gd name="T103" fmla="*/ 242 h 250"/>
                  <a:gd name="T104" fmla="*/ 0 w 854"/>
                  <a:gd name="T105" fmla="*/ 242 h 250"/>
                  <a:gd name="T106" fmla="*/ 0 w 854"/>
                  <a:gd name="T107" fmla="*/ 244 h 250"/>
                  <a:gd name="T108" fmla="*/ 0 w 854"/>
                  <a:gd name="T109" fmla="*/ 246 h 250"/>
                  <a:gd name="T110" fmla="*/ 0 w 854"/>
                  <a:gd name="T111" fmla="*/ 248 h 250"/>
                  <a:gd name="T112" fmla="*/ 4 w 854"/>
                  <a:gd name="T113" fmla="*/ 250 h 250"/>
                  <a:gd name="T114" fmla="*/ 4 w 854"/>
                  <a:gd name="T11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54" h="250">
                    <a:moveTo>
                      <a:pt x="4" y="250"/>
                    </a:moveTo>
                    <a:lnTo>
                      <a:pt x="4" y="250"/>
                    </a:lnTo>
                    <a:lnTo>
                      <a:pt x="14" y="250"/>
                    </a:lnTo>
                    <a:lnTo>
                      <a:pt x="25" y="250"/>
                    </a:lnTo>
                    <a:lnTo>
                      <a:pt x="49" y="248"/>
                    </a:lnTo>
                    <a:lnTo>
                      <a:pt x="95" y="238"/>
                    </a:lnTo>
                    <a:lnTo>
                      <a:pt x="95" y="238"/>
                    </a:lnTo>
                    <a:lnTo>
                      <a:pt x="212" y="215"/>
                    </a:lnTo>
                    <a:lnTo>
                      <a:pt x="212" y="215"/>
                    </a:lnTo>
                    <a:lnTo>
                      <a:pt x="331" y="189"/>
                    </a:lnTo>
                    <a:lnTo>
                      <a:pt x="448" y="162"/>
                    </a:lnTo>
                    <a:lnTo>
                      <a:pt x="448" y="162"/>
                    </a:lnTo>
                    <a:lnTo>
                      <a:pt x="559" y="133"/>
                    </a:lnTo>
                    <a:lnTo>
                      <a:pt x="613" y="115"/>
                    </a:lnTo>
                    <a:lnTo>
                      <a:pt x="670" y="98"/>
                    </a:lnTo>
                    <a:lnTo>
                      <a:pt x="670" y="98"/>
                    </a:lnTo>
                    <a:lnTo>
                      <a:pt x="718" y="80"/>
                    </a:lnTo>
                    <a:lnTo>
                      <a:pt x="769" y="63"/>
                    </a:lnTo>
                    <a:lnTo>
                      <a:pt x="769" y="63"/>
                    </a:lnTo>
                    <a:lnTo>
                      <a:pt x="790" y="53"/>
                    </a:lnTo>
                    <a:lnTo>
                      <a:pt x="816" y="45"/>
                    </a:lnTo>
                    <a:lnTo>
                      <a:pt x="825" y="39"/>
                    </a:lnTo>
                    <a:lnTo>
                      <a:pt x="837" y="34"/>
                    </a:lnTo>
                    <a:lnTo>
                      <a:pt x="845" y="26"/>
                    </a:lnTo>
                    <a:lnTo>
                      <a:pt x="853" y="16"/>
                    </a:lnTo>
                    <a:lnTo>
                      <a:pt x="853" y="16"/>
                    </a:lnTo>
                    <a:lnTo>
                      <a:pt x="854" y="12"/>
                    </a:lnTo>
                    <a:lnTo>
                      <a:pt x="853" y="6"/>
                    </a:lnTo>
                    <a:lnTo>
                      <a:pt x="851" y="2"/>
                    </a:lnTo>
                    <a:lnTo>
                      <a:pt x="845" y="0"/>
                    </a:lnTo>
                    <a:lnTo>
                      <a:pt x="845" y="0"/>
                    </a:lnTo>
                    <a:lnTo>
                      <a:pt x="835" y="0"/>
                    </a:lnTo>
                    <a:lnTo>
                      <a:pt x="825" y="2"/>
                    </a:lnTo>
                    <a:lnTo>
                      <a:pt x="804" y="10"/>
                    </a:lnTo>
                    <a:lnTo>
                      <a:pt x="767" y="30"/>
                    </a:lnTo>
                    <a:lnTo>
                      <a:pt x="767" y="30"/>
                    </a:lnTo>
                    <a:lnTo>
                      <a:pt x="716" y="49"/>
                    </a:lnTo>
                    <a:lnTo>
                      <a:pt x="668" y="67"/>
                    </a:lnTo>
                    <a:lnTo>
                      <a:pt x="668" y="67"/>
                    </a:lnTo>
                    <a:lnTo>
                      <a:pt x="609" y="86"/>
                    </a:lnTo>
                    <a:lnTo>
                      <a:pt x="549" y="104"/>
                    </a:lnTo>
                    <a:lnTo>
                      <a:pt x="430" y="135"/>
                    </a:lnTo>
                    <a:lnTo>
                      <a:pt x="430" y="135"/>
                    </a:lnTo>
                    <a:lnTo>
                      <a:pt x="313" y="162"/>
                    </a:lnTo>
                    <a:lnTo>
                      <a:pt x="197" y="187"/>
                    </a:lnTo>
                    <a:lnTo>
                      <a:pt x="197" y="187"/>
                    </a:lnTo>
                    <a:lnTo>
                      <a:pt x="90" y="213"/>
                    </a:lnTo>
                    <a:lnTo>
                      <a:pt x="90" y="213"/>
                    </a:lnTo>
                    <a:lnTo>
                      <a:pt x="45" y="222"/>
                    </a:lnTo>
                    <a:lnTo>
                      <a:pt x="22" y="230"/>
                    </a:lnTo>
                    <a:lnTo>
                      <a:pt x="10" y="236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0" y="246"/>
                    </a:lnTo>
                    <a:lnTo>
                      <a:pt x="0" y="248"/>
                    </a:lnTo>
                    <a:lnTo>
                      <a:pt x="4" y="250"/>
                    </a:lnTo>
                    <a:lnTo>
                      <a:pt x="4" y="2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5" name="Freeform 18"/>
              <p:cNvSpPr/>
              <p:nvPr/>
            </p:nvSpPr>
            <p:spPr bwMode="auto">
              <a:xfrm>
                <a:off x="6868716" y="1948664"/>
                <a:ext cx="438150" cy="100013"/>
              </a:xfrm>
              <a:custGeom>
                <a:avLst/>
                <a:gdLst>
                  <a:gd name="T0" fmla="*/ 9 w 788"/>
                  <a:gd name="T1" fmla="*/ 240 h 240"/>
                  <a:gd name="T2" fmla="*/ 9 w 788"/>
                  <a:gd name="T3" fmla="*/ 240 h 240"/>
                  <a:gd name="T4" fmla="*/ 107 w 788"/>
                  <a:gd name="T5" fmla="*/ 203 h 240"/>
                  <a:gd name="T6" fmla="*/ 157 w 788"/>
                  <a:gd name="T7" fmla="*/ 187 h 240"/>
                  <a:gd name="T8" fmla="*/ 206 w 788"/>
                  <a:gd name="T9" fmla="*/ 172 h 240"/>
                  <a:gd name="T10" fmla="*/ 206 w 788"/>
                  <a:gd name="T11" fmla="*/ 172 h 240"/>
                  <a:gd name="T12" fmla="*/ 258 w 788"/>
                  <a:gd name="T13" fmla="*/ 160 h 240"/>
                  <a:gd name="T14" fmla="*/ 309 w 788"/>
                  <a:gd name="T15" fmla="*/ 148 h 240"/>
                  <a:gd name="T16" fmla="*/ 412 w 788"/>
                  <a:gd name="T17" fmla="*/ 127 h 240"/>
                  <a:gd name="T18" fmla="*/ 412 w 788"/>
                  <a:gd name="T19" fmla="*/ 127 h 240"/>
                  <a:gd name="T20" fmla="*/ 515 w 788"/>
                  <a:gd name="T21" fmla="*/ 106 h 240"/>
                  <a:gd name="T22" fmla="*/ 566 w 788"/>
                  <a:gd name="T23" fmla="*/ 96 h 240"/>
                  <a:gd name="T24" fmla="*/ 618 w 788"/>
                  <a:gd name="T25" fmla="*/ 82 h 240"/>
                  <a:gd name="T26" fmla="*/ 618 w 788"/>
                  <a:gd name="T27" fmla="*/ 82 h 240"/>
                  <a:gd name="T28" fmla="*/ 659 w 788"/>
                  <a:gd name="T29" fmla="*/ 70 h 240"/>
                  <a:gd name="T30" fmla="*/ 700 w 788"/>
                  <a:gd name="T31" fmla="*/ 57 h 240"/>
                  <a:gd name="T32" fmla="*/ 700 w 788"/>
                  <a:gd name="T33" fmla="*/ 57 h 240"/>
                  <a:gd name="T34" fmla="*/ 722 w 788"/>
                  <a:gd name="T35" fmla="*/ 51 h 240"/>
                  <a:gd name="T36" fmla="*/ 745 w 788"/>
                  <a:gd name="T37" fmla="*/ 43 h 240"/>
                  <a:gd name="T38" fmla="*/ 766 w 788"/>
                  <a:gd name="T39" fmla="*/ 34 h 240"/>
                  <a:gd name="T40" fmla="*/ 776 w 788"/>
                  <a:gd name="T41" fmla="*/ 26 h 240"/>
                  <a:gd name="T42" fmla="*/ 784 w 788"/>
                  <a:gd name="T43" fmla="*/ 20 h 240"/>
                  <a:gd name="T44" fmla="*/ 784 w 788"/>
                  <a:gd name="T45" fmla="*/ 20 h 240"/>
                  <a:gd name="T46" fmla="*/ 788 w 788"/>
                  <a:gd name="T47" fmla="*/ 12 h 240"/>
                  <a:gd name="T48" fmla="*/ 788 w 788"/>
                  <a:gd name="T49" fmla="*/ 6 h 240"/>
                  <a:gd name="T50" fmla="*/ 782 w 788"/>
                  <a:gd name="T51" fmla="*/ 2 h 240"/>
                  <a:gd name="T52" fmla="*/ 776 w 788"/>
                  <a:gd name="T53" fmla="*/ 0 h 240"/>
                  <a:gd name="T54" fmla="*/ 776 w 788"/>
                  <a:gd name="T55" fmla="*/ 0 h 240"/>
                  <a:gd name="T56" fmla="*/ 766 w 788"/>
                  <a:gd name="T57" fmla="*/ 0 h 240"/>
                  <a:gd name="T58" fmla="*/ 757 w 788"/>
                  <a:gd name="T59" fmla="*/ 4 h 240"/>
                  <a:gd name="T60" fmla="*/ 737 w 788"/>
                  <a:gd name="T61" fmla="*/ 10 h 240"/>
                  <a:gd name="T62" fmla="*/ 698 w 788"/>
                  <a:gd name="T63" fmla="*/ 28 h 240"/>
                  <a:gd name="T64" fmla="*/ 698 w 788"/>
                  <a:gd name="T65" fmla="*/ 28 h 240"/>
                  <a:gd name="T66" fmla="*/ 644 w 788"/>
                  <a:gd name="T67" fmla="*/ 45 h 240"/>
                  <a:gd name="T68" fmla="*/ 589 w 788"/>
                  <a:gd name="T69" fmla="*/ 59 h 240"/>
                  <a:gd name="T70" fmla="*/ 589 w 788"/>
                  <a:gd name="T71" fmla="*/ 59 h 240"/>
                  <a:gd name="T72" fmla="*/ 539 w 788"/>
                  <a:gd name="T73" fmla="*/ 72 h 240"/>
                  <a:gd name="T74" fmla="*/ 486 w 788"/>
                  <a:gd name="T75" fmla="*/ 84 h 240"/>
                  <a:gd name="T76" fmla="*/ 383 w 788"/>
                  <a:gd name="T77" fmla="*/ 106 h 240"/>
                  <a:gd name="T78" fmla="*/ 383 w 788"/>
                  <a:gd name="T79" fmla="*/ 106 h 240"/>
                  <a:gd name="T80" fmla="*/ 286 w 788"/>
                  <a:gd name="T81" fmla="*/ 125 h 240"/>
                  <a:gd name="T82" fmla="*/ 237 w 788"/>
                  <a:gd name="T83" fmla="*/ 135 h 240"/>
                  <a:gd name="T84" fmla="*/ 186 w 788"/>
                  <a:gd name="T85" fmla="*/ 148 h 240"/>
                  <a:gd name="T86" fmla="*/ 138 w 788"/>
                  <a:gd name="T87" fmla="*/ 162 h 240"/>
                  <a:gd name="T88" fmla="*/ 89 w 788"/>
                  <a:gd name="T89" fmla="*/ 179 h 240"/>
                  <a:gd name="T90" fmla="*/ 44 w 788"/>
                  <a:gd name="T91" fmla="*/ 201 h 240"/>
                  <a:gd name="T92" fmla="*/ 23 w 788"/>
                  <a:gd name="T93" fmla="*/ 215 h 240"/>
                  <a:gd name="T94" fmla="*/ 1 w 788"/>
                  <a:gd name="T95" fmla="*/ 226 h 240"/>
                  <a:gd name="T96" fmla="*/ 1 w 788"/>
                  <a:gd name="T97" fmla="*/ 226 h 240"/>
                  <a:gd name="T98" fmla="*/ 0 w 788"/>
                  <a:gd name="T99" fmla="*/ 228 h 240"/>
                  <a:gd name="T100" fmla="*/ 0 w 788"/>
                  <a:gd name="T101" fmla="*/ 232 h 240"/>
                  <a:gd name="T102" fmla="*/ 0 w 788"/>
                  <a:gd name="T103" fmla="*/ 236 h 240"/>
                  <a:gd name="T104" fmla="*/ 5 w 788"/>
                  <a:gd name="T105" fmla="*/ 240 h 240"/>
                  <a:gd name="T106" fmla="*/ 9 w 788"/>
                  <a:gd name="T107" fmla="*/ 240 h 240"/>
                  <a:gd name="T108" fmla="*/ 9 w 788"/>
                  <a:gd name="T109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8" h="240">
                    <a:moveTo>
                      <a:pt x="9" y="240"/>
                    </a:moveTo>
                    <a:lnTo>
                      <a:pt x="9" y="240"/>
                    </a:lnTo>
                    <a:lnTo>
                      <a:pt x="107" y="203"/>
                    </a:lnTo>
                    <a:lnTo>
                      <a:pt x="157" y="187"/>
                    </a:lnTo>
                    <a:lnTo>
                      <a:pt x="206" y="172"/>
                    </a:lnTo>
                    <a:lnTo>
                      <a:pt x="206" y="172"/>
                    </a:lnTo>
                    <a:lnTo>
                      <a:pt x="258" y="160"/>
                    </a:lnTo>
                    <a:lnTo>
                      <a:pt x="309" y="148"/>
                    </a:lnTo>
                    <a:lnTo>
                      <a:pt x="412" y="127"/>
                    </a:lnTo>
                    <a:lnTo>
                      <a:pt x="412" y="127"/>
                    </a:lnTo>
                    <a:lnTo>
                      <a:pt x="515" y="106"/>
                    </a:lnTo>
                    <a:lnTo>
                      <a:pt x="566" y="96"/>
                    </a:lnTo>
                    <a:lnTo>
                      <a:pt x="618" y="82"/>
                    </a:lnTo>
                    <a:lnTo>
                      <a:pt x="618" y="82"/>
                    </a:lnTo>
                    <a:lnTo>
                      <a:pt x="659" y="70"/>
                    </a:lnTo>
                    <a:lnTo>
                      <a:pt x="700" y="57"/>
                    </a:lnTo>
                    <a:lnTo>
                      <a:pt x="700" y="57"/>
                    </a:lnTo>
                    <a:lnTo>
                      <a:pt x="722" y="51"/>
                    </a:lnTo>
                    <a:lnTo>
                      <a:pt x="745" y="43"/>
                    </a:lnTo>
                    <a:lnTo>
                      <a:pt x="766" y="34"/>
                    </a:lnTo>
                    <a:lnTo>
                      <a:pt x="776" y="26"/>
                    </a:lnTo>
                    <a:lnTo>
                      <a:pt x="784" y="20"/>
                    </a:lnTo>
                    <a:lnTo>
                      <a:pt x="784" y="20"/>
                    </a:lnTo>
                    <a:lnTo>
                      <a:pt x="788" y="12"/>
                    </a:lnTo>
                    <a:lnTo>
                      <a:pt x="788" y="6"/>
                    </a:lnTo>
                    <a:lnTo>
                      <a:pt x="782" y="2"/>
                    </a:lnTo>
                    <a:lnTo>
                      <a:pt x="776" y="0"/>
                    </a:lnTo>
                    <a:lnTo>
                      <a:pt x="776" y="0"/>
                    </a:lnTo>
                    <a:lnTo>
                      <a:pt x="766" y="0"/>
                    </a:lnTo>
                    <a:lnTo>
                      <a:pt x="757" y="4"/>
                    </a:lnTo>
                    <a:lnTo>
                      <a:pt x="737" y="10"/>
                    </a:lnTo>
                    <a:lnTo>
                      <a:pt x="698" y="28"/>
                    </a:lnTo>
                    <a:lnTo>
                      <a:pt x="698" y="28"/>
                    </a:lnTo>
                    <a:lnTo>
                      <a:pt x="644" y="45"/>
                    </a:lnTo>
                    <a:lnTo>
                      <a:pt x="589" y="59"/>
                    </a:lnTo>
                    <a:lnTo>
                      <a:pt x="589" y="59"/>
                    </a:lnTo>
                    <a:lnTo>
                      <a:pt x="539" y="72"/>
                    </a:lnTo>
                    <a:lnTo>
                      <a:pt x="486" y="84"/>
                    </a:lnTo>
                    <a:lnTo>
                      <a:pt x="383" y="106"/>
                    </a:lnTo>
                    <a:lnTo>
                      <a:pt x="383" y="106"/>
                    </a:lnTo>
                    <a:lnTo>
                      <a:pt x="286" y="125"/>
                    </a:lnTo>
                    <a:lnTo>
                      <a:pt x="237" y="135"/>
                    </a:lnTo>
                    <a:lnTo>
                      <a:pt x="186" y="148"/>
                    </a:lnTo>
                    <a:lnTo>
                      <a:pt x="138" y="162"/>
                    </a:lnTo>
                    <a:lnTo>
                      <a:pt x="89" y="179"/>
                    </a:lnTo>
                    <a:lnTo>
                      <a:pt x="44" y="201"/>
                    </a:lnTo>
                    <a:lnTo>
                      <a:pt x="23" y="215"/>
                    </a:lnTo>
                    <a:lnTo>
                      <a:pt x="1" y="226"/>
                    </a:lnTo>
                    <a:lnTo>
                      <a:pt x="1" y="226"/>
                    </a:lnTo>
                    <a:lnTo>
                      <a:pt x="0" y="228"/>
                    </a:lnTo>
                    <a:lnTo>
                      <a:pt x="0" y="232"/>
                    </a:lnTo>
                    <a:lnTo>
                      <a:pt x="0" y="236"/>
                    </a:lnTo>
                    <a:lnTo>
                      <a:pt x="5" y="240"/>
                    </a:lnTo>
                    <a:lnTo>
                      <a:pt x="9" y="240"/>
                    </a:lnTo>
                    <a:lnTo>
                      <a:pt x="9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6" name="Freeform 19"/>
              <p:cNvSpPr/>
              <p:nvPr/>
            </p:nvSpPr>
            <p:spPr bwMode="auto">
              <a:xfrm>
                <a:off x="7179866" y="1815314"/>
                <a:ext cx="317500" cy="52388"/>
              </a:xfrm>
              <a:custGeom>
                <a:avLst/>
                <a:gdLst>
                  <a:gd name="T0" fmla="*/ 6 w 570"/>
                  <a:gd name="T1" fmla="*/ 127 h 127"/>
                  <a:gd name="T2" fmla="*/ 6 w 570"/>
                  <a:gd name="T3" fmla="*/ 127 h 127"/>
                  <a:gd name="T4" fmla="*/ 41 w 570"/>
                  <a:gd name="T5" fmla="*/ 127 h 127"/>
                  <a:gd name="T6" fmla="*/ 74 w 570"/>
                  <a:gd name="T7" fmla="*/ 125 h 127"/>
                  <a:gd name="T8" fmla="*/ 107 w 570"/>
                  <a:gd name="T9" fmla="*/ 121 h 127"/>
                  <a:gd name="T10" fmla="*/ 142 w 570"/>
                  <a:gd name="T11" fmla="*/ 115 h 127"/>
                  <a:gd name="T12" fmla="*/ 208 w 570"/>
                  <a:gd name="T13" fmla="*/ 103 h 127"/>
                  <a:gd name="T14" fmla="*/ 274 w 570"/>
                  <a:gd name="T15" fmla="*/ 92 h 127"/>
                  <a:gd name="T16" fmla="*/ 274 w 570"/>
                  <a:gd name="T17" fmla="*/ 92 h 127"/>
                  <a:gd name="T18" fmla="*/ 346 w 570"/>
                  <a:gd name="T19" fmla="*/ 78 h 127"/>
                  <a:gd name="T20" fmla="*/ 418 w 570"/>
                  <a:gd name="T21" fmla="*/ 64 h 127"/>
                  <a:gd name="T22" fmla="*/ 489 w 570"/>
                  <a:gd name="T23" fmla="*/ 47 h 127"/>
                  <a:gd name="T24" fmla="*/ 559 w 570"/>
                  <a:gd name="T25" fmla="*/ 29 h 127"/>
                  <a:gd name="T26" fmla="*/ 559 w 570"/>
                  <a:gd name="T27" fmla="*/ 29 h 127"/>
                  <a:gd name="T28" fmla="*/ 564 w 570"/>
                  <a:gd name="T29" fmla="*/ 26 h 127"/>
                  <a:gd name="T30" fmla="*/ 568 w 570"/>
                  <a:gd name="T31" fmla="*/ 22 h 127"/>
                  <a:gd name="T32" fmla="*/ 570 w 570"/>
                  <a:gd name="T33" fmla="*/ 16 h 127"/>
                  <a:gd name="T34" fmla="*/ 570 w 570"/>
                  <a:gd name="T35" fmla="*/ 10 h 127"/>
                  <a:gd name="T36" fmla="*/ 568 w 570"/>
                  <a:gd name="T37" fmla="*/ 6 h 127"/>
                  <a:gd name="T38" fmla="*/ 564 w 570"/>
                  <a:gd name="T39" fmla="*/ 2 h 127"/>
                  <a:gd name="T40" fmla="*/ 561 w 570"/>
                  <a:gd name="T41" fmla="*/ 0 h 127"/>
                  <a:gd name="T42" fmla="*/ 553 w 570"/>
                  <a:gd name="T43" fmla="*/ 0 h 127"/>
                  <a:gd name="T44" fmla="*/ 553 w 570"/>
                  <a:gd name="T45" fmla="*/ 0 h 127"/>
                  <a:gd name="T46" fmla="*/ 487 w 570"/>
                  <a:gd name="T47" fmla="*/ 18 h 127"/>
                  <a:gd name="T48" fmla="*/ 418 w 570"/>
                  <a:gd name="T49" fmla="*/ 35 h 127"/>
                  <a:gd name="T50" fmla="*/ 352 w 570"/>
                  <a:gd name="T51" fmla="*/ 49 h 127"/>
                  <a:gd name="T52" fmla="*/ 284 w 570"/>
                  <a:gd name="T53" fmla="*/ 62 h 127"/>
                  <a:gd name="T54" fmla="*/ 284 w 570"/>
                  <a:gd name="T55" fmla="*/ 62 h 127"/>
                  <a:gd name="T56" fmla="*/ 214 w 570"/>
                  <a:gd name="T57" fmla="*/ 74 h 127"/>
                  <a:gd name="T58" fmla="*/ 144 w 570"/>
                  <a:gd name="T59" fmla="*/ 84 h 127"/>
                  <a:gd name="T60" fmla="*/ 74 w 570"/>
                  <a:gd name="T61" fmla="*/ 96 h 127"/>
                  <a:gd name="T62" fmla="*/ 39 w 570"/>
                  <a:gd name="T63" fmla="*/ 103 h 127"/>
                  <a:gd name="T64" fmla="*/ 6 w 570"/>
                  <a:gd name="T65" fmla="*/ 113 h 127"/>
                  <a:gd name="T66" fmla="*/ 6 w 570"/>
                  <a:gd name="T67" fmla="*/ 113 h 127"/>
                  <a:gd name="T68" fmla="*/ 2 w 570"/>
                  <a:gd name="T69" fmla="*/ 115 h 127"/>
                  <a:gd name="T70" fmla="*/ 0 w 570"/>
                  <a:gd name="T71" fmla="*/ 121 h 127"/>
                  <a:gd name="T72" fmla="*/ 2 w 570"/>
                  <a:gd name="T73" fmla="*/ 125 h 127"/>
                  <a:gd name="T74" fmla="*/ 6 w 570"/>
                  <a:gd name="T75" fmla="*/ 127 h 127"/>
                  <a:gd name="T76" fmla="*/ 6 w 570"/>
                  <a:gd name="T7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0" h="127">
                    <a:moveTo>
                      <a:pt x="6" y="127"/>
                    </a:moveTo>
                    <a:lnTo>
                      <a:pt x="6" y="127"/>
                    </a:lnTo>
                    <a:lnTo>
                      <a:pt x="41" y="127"/>
                    </a:lnTo>
                    <a:lnTo>
                      <a:pt x="74" y="125"/>
                    </a:lnTo>
                    <a:lnTo>
                      <a:pt x="107" y="121"/>
                    </a:lnTo>
                    <a:lnTo>
                      <a:pt x="142" y="115"/>
                    </a:lnTo>
                    <a:lnTo>
                      <a:pt x="208" y="103"/>
                    </a:lnTo>
                    <a:lnTo>
                      <a:pt x="274" y="92"/>
                    </a:lnTo>
                    <a:lnTo>
                      <a:pt x="274" y="92"/>
                    </a:lnTo>
                    <a:lnTo>
                      <a:pt x="346" y="78"/>
                    </a:lnTo>
                    <a:lnTo>
                      <a:pt x="418" y="64"/>
                    </a:lnTo>
                    <a:lnTo>
                      <a:pt x="489" y="47"/>
                    </a:lnTo>
                    <a:lnTo>
                      <a:pt x="559" y="29"/>
                    </a:lnTo>
                    <a:lnTo>
                      <a:pt x="559" y="29"/>
                    </a:lnTo>
                    <a:lnTo>
                      <a:pt x="564" y="26"/>
                    </a:lnTo>
                    <a:lnTo>
                      <a:pt x="568" y="22"/>
                    </a:lnTo>
                    <a:lnTo>
                      <a:pt x="570" y="16"/>
                    </a:lnTo>
                    <a:lnTo>
                      <a:pt x="570" y="10"/>
                    </a:lnTo>
                    <a:lnTo>
                      <a:pt x="568" y="6"/>
                    </a:lnTo>
                    <a:lnTo>
                      <a:pt x="564" y="2"/>
                    </a:lnTo>
                    <a:lnTo>
                      <a:pt x="561" y="0"/>
                    </a:lnTo>
                    <a:lnTo>
                      <a:pt x="553" y="0"/>
                    </a:lnTo>
                    <a:lnTo>
                      <a:pt x="553" y="0"/>
                    </a:lnTo>
                    <a:lnTo>
                      <a:pt x="487" y="18"/>
                    </a:lnTo>
                    <a:lnTo>
                      <a:pt x="418" y="35"/>
                    </a:lnTo>
                    <a:lnTo>
                      <a:pt x="352" y="49"/>
                    </a:lnTo>
                    <a:lnTo>
                      <a:pt x="284" y="62"/>
                    </a:lnTo>
                    <a:lnTo>
                      <a:pt x="284" y="62"/>
                    </a:lnTo>
                    <a:lnTo>
                      <a:pt x="214" y="74"/>
                    </a:lnTo>
                    <a:lnTo>
                      <a:pt x="144" y="84"/>
                    </a:lnTo>
                    <a:lnTo>
                      <a:pt x="74" y="96"/>
                    </a:lnTo>
                    <a:lnTo>
                      <a:pt x="39" y="103"/>
                    </a:lnTo>
                    <a:lnTo>
                      <a:pt x="6" y="113"/>
                    </a:lnTo>
                    <a:lnTo>
                      <a:pt x="6" y="113"/>
                    </a:lnTo>
                    <a:lnTo>
                      <a:pt x="2" y="115"/>
                    </a:lnTo>
                    <a:lnTo>
                      <a:pt x="0" y="121"/>
                    </a:lnTo>
                    <a:lnTo>
                      <a:pt x="2" y="125"/>
                    </a:lnTo>
                    <a:lnTo>
                      <a:pt x="6" y="127"/>
                    </a:lnTo>
                    <a:lnTo>
                      <a:pt x="6" y="1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sp>
          <p:nvSpPr>
            <p:cNvPr id="17" name="文本框 164"/>
            <p:cNvSpPr txBox="1">
              <a:spLocks noChangeArrowheads="1"/>
            </p:cNvSpPr>
            <p:nvPr/>
          </p:nvSpPr>
          <p:spPr bwMode="auto">
            <a:xfrm>
              <a:off x="1116007" y="2223978"/>
              <a:ext cx="1784034" cy="4532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zh-CN" sz="20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以功能障碍为中心 </a:t>
              </a:r>
              <a:endParaRPr lang="zh-CN" altLang="en-US" sz="20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165"/>
            <p:cNvSpPr txBox="1">
              <a:spLocks noChangeArrowheads="1"/>
            </p:cNvSpPr>
            <p:nvPr/>
          </p:nvSpPr>
          <p:spPr bwMode="auto">
            <a:xfrm>
              <a:off x="2900041" y="2223978"/>
              <a:ext cx="1586037" cy="85326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zh-CN" sz="20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以功能评定为</a:t>
              </a:r>
              <a:r>
                <a:rPr lang="zh-CN" altLang="en-US" sz="20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核心的综合评估</a:t>
              </a:r>
              <a:endParaRPr lang="zh-CN" altLang="en-US" sz="20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文本框 166"/>
            <p:cNvSpPr txBox="1">
              <a:spLocks noChangeArrowheads="1"/>
            </p:cNvSpPr>
            <p:nvPr/>
          </p:nvSpPr>
          <p:spPr bwMode="auto">
            <a:xfrm>
              <a:off x="4685802" y="2223978"/>
              <a:ext cx="2183007" cy="4532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zh-CN" sz="2000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重视三期康复评定</a:t>
              </a:r>
              <a:endParaRPr lang="zh-CN" altLang="en-US" sz="200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115888" y="104488"/>
            <a:ext cx="482424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、康复病历的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分类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334156" y="1978572"/>
          <a:ext cx="9520403" cy="3878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7021"/>
                <a:gridCol w="3459543"/>
                <a:gridCol w="3173839"/>
              </a:tblGrid>
              <a:tr h="402656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种类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使用部门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填写人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422806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按医疗部门分类</a:t>
                      </a:r>
                      <a:endParaRPr lang="zh-CN" sz="1500" kern="1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584834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  </a:t>
                      </a: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住院康复病历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医院、康复中心等住院部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康复医师及治疗组成员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486367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  </a:t>
                      </a: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门诊康复病历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康复门诊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康复医师及治疗组成员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402656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  </a:t>
                      </a:r>
                      <a:r>
                        <a:rPr lang="zh-CN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社区康复病历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社区康复站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社区康复医务人员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422806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按病历性质分类</a:t>
                      </a:r>
                      <a:endParaRPr lang="zh-CN" sz="1500" kern="1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 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485058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  </a:t>
                      </a: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综合康复病历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康复门诊、康复住院部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康复医师及治疗组成员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  <a:tr h="671133">
                <a:tc>
                  <a:txBody>
                    <a:bodyPr/>
                    <a:lstStyle/>
                    <a:p>
                      <a:pPr indent="2667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   </a:t>
                      </a:r>
                      <a:r>
                        <a:rPr lang="zh-CN" sz="1500" kern="10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分科康复病历</a:t>
                      </a:r>
                      <a:endParaRPr lang="zh-CN" sz="1500" kern="10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PT/OT/ST</a:t>
                      </a: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等康复治疗科室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100" dirty="0">
                          <a:effectLst/>
                          <a:latin typeface="黑体" panose="02010609060101010101" charset="-122"/>
                          <a:ea typeface="黑体" panose="02010609060101010101" charset="-122"/>
                        </a:rPr>
                        <a:t>康复治疗师</a:t>
                      </a:r>
                      <a:endParaRPr lang="zh-CN" sz="1500" kern="100" dirty="0">
                        <a:effectLst/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68576" marR="68576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387160" y="94215"/>
            <a:ext cx="66451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、康复病历的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结构</a:t>
            </a:r>
            <a:r>
              <a:rPr lang="en-US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住院病历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9"/>
          <p:cNvGrpSpPr/>
          <p:nvPr/>
        </p:nvGrpSpPr>
        <p:grpSpPr bwMode="auto">
          <a:xfrm>
            <a:off x="1163364" y="1959248"/>
            <a:ext cx="9593711" cy="3911601"/>
            <a:chOff x="1177679" y="1232816"/>
            <a:chExt cx="6907514" cy="3912541"/>
          </a:xfrm>
        </p:grpSpPr>
        <p:grpSp>
          <p:nvGrpSpPr>
            <p:cNvPr id="5" name="组合 10"/>
            <p:cNvGrpSpPr/>
            <p:nvPr/>
          </p:nvGrpSpPr>
          <p:grpSpPr bwMode="auto">
            <a:xfrm>
              <a:off x="1177679" y="1232816"/>
              <a:ext cx="3388867" cy="1123720"/>
              <a:chOff x="1181100" y="2095500"/>
              <a:chExt cx="5020805" cy="1664858"/>
            </a:xfrm>
          </p:grpSpPr>
          <p:sp>
            <p:nvSpPr>
              <p:cNvPr id="32" name="对角圆角矩形 2"/>
              <p:cNvSpPr/>
              <p:nvPr/>
            </p:nvSpPr>
            <p:spPr>
              <a:xfrm>
                <a:off x="1181100" y="2133141"/>
                <a:ext cx="1058297" cy="1058643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2307599" y="2095500"/>
                <a:ext cx="2029577" cy="56696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一般资料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4" name="矩形 38"/>
              <p:cNvSpPr>
                <a:spLocks noChangeArrowheads="1"/>
              </p:cNvSpPr>
              <p:nvPr/>
            </p:nvSpPr>
            <p:spPr bwMode="auto">
              <a:xfrm>
                <a:off x="2307073" y="2665721"/>
                <a:ext cx="3894832" cy="109463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dirty="0">
                    <a:ea typeface="宋体" panose="02010600030101010101" pitchFamily="2" charset="-122"/>
                  </a:rPr>
                  <a:t>姓名、性别、年龄、婚姻、职业、籍贯、民族、住址、工作单位、入院日期、记录日期、病史陈述者（与患者关系）及可靠性等</a:t>
                </a:r>
                <a:endParaRPr lang="zh-CN" altLang="zh-CN" sz="7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5" name="图片 39"/>
              <p:cNvPicPr>
                <a:picLocks noChangeAspect="1" noChangeArrowheads="1"/>
              </p:cNvPicPr>
              <p:nvPr/>
            </p:nvPicPr>
            <p:blipFill>
              <a:blip r:embed="rId2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4243"/>
                <a:ext cx="675989" cy="675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组合 11"/>
            <p:cNvGrpSpPr/>
            <p:nvPr/>
          </p:nvGrpSpPr>
          <p:grpSpPr bwMode="auto">
            <a:xfrm>
              <a:off x="4876234" y="1232818"/>
              <a:ext cx="3182662" cy="941178"/>
              <a:chOff x="1180675" y="2095499"/>
              <a:chExt cx="4715300" cy="1394410"/>
            </a:xfrm>
          </p:grpSpPr>
          <p:sp>
            <p:nvSpPr>
              <p:cNvPr id="28" name="对角圆角矩形 5"/>
              <p:cNvSpPr/>
              <p:nvPr/>
            </p:nvSpPr>
            <p:spPr>
              <a:xfrm>
                <a:off x="1180675" y="2133139"/>
                <a:ext cx="1058296" cy="1058643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2307174" y="2095499"/>
                <a:ext cx="1314639" cy="56696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主诉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矩形 34"/>
              <p:cNvSpPr>
                <a:spLocks noChangeArrowheads="1"/>
              </p:cNvSpPr>
              <p:nvPr/>
            </p:nvSpPr>
            <p:spPr bwMode="auto">
              <a:xfrm>
                <a:off x="2307075" y="2714542"/>
                <a:ext cx="3588900" cy="775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dirty="0">
                    <a:ea typeface="宋体" panose="02010600030101010101" pitchFamily="2" charset="-122"/>
                  </a:rPr>
                  <a:t>即患者叙述的促使就诊的主要功能障碍及持续时间</a:t>
                </a:r>
                <a:endParaRPr lang="zh-CN" altLang="zh-CN" sz="7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31" name="图片 35"/>
              <p:cNvPicPr>
                <a:picLocks noChangeAspect="1" noChangeArrowheads="1"/>
              </p:cNvPicPr>
              <p:nvPr/>
            </p:nvPicPr>
            <p:blipFill>
              <a:blip r:embed="rId3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263775"/>
                <a:ext cx="675989" cy="733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组合 12"/>
            <p:cNvGrpSpPr/>
            <p:nvPr/>
          </p:nvGrpSpPr>
          <p:grpSpPr bwMode="auto">
            <a:xfrm>
              <a:off x="1177679" y="2387209"/>
              <a:ext cx="3181141" cy="969881"/>
              <a:chOff x="1181100" y="2096060"/>
              <a:chExt cx="4713047" cy="1436933"/>
            </a:xfrm>
          </p:grpSpPr>
          <p:sp>
            <p:nvSpPr>
              <p:cNvPr id="24" name="对角圆角矩形 16"/>
              <p:cNvSpPr/>
              <p:nvPr/>
            </p:nvSpPr>
            <p:spPr>
              <a:xfrm>
                <a:off x="1181100" y="2133701"/>
                <a:ext cx="1058297" cy="1056290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307599" y="2096060"/>
                <a:ext cx="272805" cy="56696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890" b="1" noProof="1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矩形 30"/>
              <p:cNvSpPr>
                <a:spLocks noChangeArrowheads="1"/>
              </p:cNvSpPr>
              <p:nvPr/>
            </p:nvSpPr>
            <p:spPr bwMode="auto">
              <a:xfrm>
                <a:off x="2305247" y="2347139"/>
                <a:ext cx="3588900" cy="11858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zh-CN" altLang="zh-CN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3.</a:t>
                </a:r>
                <a:r>
                  <a:rPr lang="zh-CN" altLang="en-US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病残史</a:t>
                </a:r>
                <a:endParaRPr lang="zh-CN" altLang="en-US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400" dirty="0">
                    <a:ea typeface="宋体" panose="02010600030101010101" pitchFamily="2" charset="-122"/>
                  </a:rPr>
                  <a:t>包括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起病情况</a:t>
                </a:r>
                <a:r>
                  <a:rPr lang="zh-CN" altLang="en-US" sz="1400" dirty="0">
                    <a:ea typeface="宋体" panose="02010600030101010101" pitchFamily="2" charset="-122"/>
                  </a:rPr>
                  <a:t>、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功能障碍的发展与演变</a:t>
                </a:r>
                <a:r>
                  <a:rPr lang="zh-CN" altLang="en-US" sz="1400" dirty="0">
                    <a:ea typeface="宋体" panose="02010600030101010101" pitchFamily="2" charset="-122"/>
                  </a:rPr>
                  <a:t>、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伴随症状</a:t>
                </a:r>
                <a:r>
                  <a:rPr lang="zh-CN" altLang="en-US" sz="1400" dirty="0">
                    <a:ea typeface="宋体" panose="02010600030101010101" pitchFamily="2" charset="-122"/>
                  </a:rPr>
                  <a:t>、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诊疗经过</a:t>
                </a:r>
                <a:r>
                  <a:rPr lang="zh-CN" altLang="en-US" sz="1400" dirty="0">
                    <a:ea typeface="宋体" panose="02010600030101010101" pitchFamily="2" charset="-122"/>
                  </a:rPr>
                  <a:t>、一般情况</a:t>
                </a:r>
                <a:endParaRPr lang="zh-CN" altLang="zh-CN" sz="7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7" name="图片 31"/>
              <p:cNvPicPr>
                <a:picLocks noChangeAspect="1" noChangeArrowheads="1"/>
              </p:cNvPicPr>
              <p:nvPr/>
            </p:nvPicPr>
            <p:blipFill>
              <a:blip r:embed="rId4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214"/>
                <a:ext cx="675989" cy="6740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组合 13"/>
            <p:cNvGrpSpPr/>
            <p:nvPr/>
          </p:nvGrpSpPr>
          <p:grpSpPr bwMode="auto">
            <a:xfrm>
              <a:off x="4876234" y="2387206"/>
              <a:ext cx="3182661" cy="940801"/>
              <a:chOff x="1180676" y="2096057"/>
              <a:chExt cx="4715299" cy="1393851"/>
            </a:xfrm>
          </p:grpSpPr>
          <p:sp>
            <p:nvSpPr>
              <p:cNvPr id="20" name="对角圆角矩形 21"/>
              <p:cNvSpPr/>
              <p:nvPr/>
            </p:nvSpPr>
            <p:spPr>
              <a:xfrm>
                <a:off x="1180676" y="2133698"/>
                <a:ext cx="1058297" cy="105864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307175" y="2096057"/>
                <a:ext cx="1672108" cy="56696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既往史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矩形 26"/>
              <p:cNvSpPr>
                <a:spLocks noChangeArrowheads="1"/>
              </p:cNvSpPr>
              <p:nvPr/>
            </p:nvSpPr>
            <p:spPr bwMode="auto">
              <a:xfrm>
                <a:off x="2307074" y="2714541"/>
                <a:ext cx="3588901" cy="775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400" dirty="0">
                    <a:ea typeface="宋体" panose="02010600030101010101" pitchFamily="2" charset="-122"/>
                  </a:rPr>
                  <a:t>包括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病人过去的健康状况及曾患疾病</a:t>
                </a:r>
                <a:r>
                  <a:rPr lang="zh-CN" altLang="en-US" sz="1400" dirty="0">
                    <a:ea typeface="宋体" panose="02010600030101010101" pitchFamily="2" charset="-122"/>
                  </a:rPr>
                  <a:t>、相关疾病、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过敏史</a:t>
                </a:r>
                <a:endParaRPr lang="zh-CN" altLang="zh-CN" sz="7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23" name="图片 27"/>
              <p:cNvPicPr>
                <a:picLocks noChangeAspect="1" noChangeArrowheads="1"/>
              </p:cNvPicPr>
              <p:nvPr/>
            </p:nvPicPr>
            <p:blipFill>
              <a:blip r:embed="rId5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192"/>
                <a:ext cx="675989" cy="674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组合 14"/>
            <p:cNvGrpSpPr/>
            <p:nvPr/>
          </p:nvGrpSpPr>
          <p:grpSpPr bwMode="auto">
            <a:xfrm>
              <a:off x="1177679" y="3485714"/>
              <a:ext cx="3163858" cy="1659643"/>
              <a:chOff x="1181100" y="2013844"/>
              <a:chExt cx="4687439" cy="2458864"/>
            </a:xfrm>
          </p:grpSpPr>
          <p:sp>
            <p:nvSpPr>
              <p:cNvPr id="16" name="对角圆角矩形 26"/>
              <p:cNvSpPr/>
              <p:nvPr/>
            </p:nvSpPr>
            <p:spPr>
              <a:xfrm>
                <a:off x="1181100" y="2134278"/>
                <a:ext cx="1058296" cy="105629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2305246" y="2014297"/>
                <a:ext cx="3184296" cy="56696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个人社会生活史</a:t>
                </a:r>
                <a:r>
                  <a:rPr lang="en-US" altLang="zh-CN" noProof="1">
                    <a:solidFill>
                      <a:srgbClr val="2394CD"/>
                    </a:solidFill>
                  </a:rPr>
                  <a:t> 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279377" y="2510685"/>
                <a:ext cx="3588800" cy="196202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zh-CN" altLang="zh-CN" sz="1400" noProof="1">
                    <a:latin typeface="宋体" panose="02010600030101010101" pitchFamily="2" charset="-122"/>
                    <a:ea typeface="宋体" panose="02010600030101010101" pitchFamily="2" charset="-122"/>
                  </a:rPr>
                  <a:t>包括生活方式（是否规律、是否经常运动、有无烟酒嗜好、饮食习惯、居住地区、楼层、是否有电梯、居住环境等）、家庭生活（婚姻状态、家中人口、经济情况、女性月经史和生育史）</a:t>
                </a:r>
                <a:endParaRPr lang="zh-CN" altLang="zh-CN" sz="1400" noProof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sz="810" noProof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</a:endParaRPr>
              </a:p>
            </p:txBody>
          </p:sp>
          <p:pic>
            <p:nvPicPr>
              <p:cNvPr id="19" name="图片 23"/>
              <p:cNvPicPr>
                <a:picLocks noChangeAspect="1" noChangeArrowheads="1"/>
              </p:cNvPicPr>
              <p:nvPr/>
            </p:nvPicPr>
            <p:blipFill>
              <a:blip r:embed="rId6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81132" y="2324243"/>
                <a:ext cx="657211" cy="675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" name="组合 15"/>
            <p:cNvGrpSpPr/>
            <p:nvPr/>
          </p:nvGrpSpPr>
          <p:grpSpPr bwMode="auto">
            <a:xfrm>
              <a:off x="4876234" y="3541599"/>
              <a:ext cx="3208959" cy="940420"/>
              <a:chOff x="1180676" y="2096619"/>
              <a:chExt cx="4754261" cy="1393287"/>
            </a:xfrm>
          </p:grpSpPr>
          <p:sp>
            <p:nvSpPr>
              <p:cNvPr id="12" name="对角圆角矩形 32"/>
              <p:cNvSpPr/>
              <p:nvPr/>
            </p:nvSpPr>
            <p:spPr>
              <a:xfrm>
                <a:off x="1180676" y="2134259"/>
                <a:ext cx="1058297" cy="105628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307175" y="2096619"/>
                <a:ext cx="1672108" cy="56696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家族史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矩形 18"/>
              <p:cNvSpPr>
                <a:spLocks noChangeArrowheads="1"/>
              </p:cNvSpPr>
              <p:nvPr/>
            </p:nvSpPr>
            <p:spPr bwMode="auto">
              <a:xfrm>
                <a:off x="2346036" y="2714539"/>
                <a:ext cx="3588901" cy="775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dirty="0">
                    <a:ea typeface="宋体" panose="02010600030101010101" pitchFamily="2" charset="-122"/>
                  </a:rPr>
                  <a:t>主要了解患者的父母、配偶、兄弟、姐妹及子女的健康状况</a:t>
                </a:r>
                <a:endParaRPr lang="zh-CN" altLang="zh-CN" sz="7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5" name="图片 19"/>
              <p:cNvPicPr>
                <a:picLocks noChangeAspect="1" noChangeArrowheads="1"/>
              </p:cNvPicPr>
              <p:nvPr/>
            </p:nvPicPr>
            <p:blipFill>
              <a:blip r:embed="rId7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243"/>
                <a:ext cx="675989" cy="673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404389" y="96440"/>
            <a:ext cx="665304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、康复病历的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结构</a:t>
            </a:r>
            <a:r>
              <a:rPr lang="en-US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住院病历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1"/>
          <p:cNvGrpSpPr/>
          <p:nvPr/>
        </p:nvGrpSpPr>
        <p:grpSpPr bwMode="auto">
          <a:xfrm>
            <a:off x="1147544" y="2055758"/>
            <a:ext cx="9517828" cy="3543632"/>
            <a:chOff x="835025" y="1682750"/>
            <a:chExt cx="7672388" cy="3443344"/>
          </a:xfrm>
        </p:grpSpPr>
        <p:grpSp>
          <p:nvGrpSpPr>
            <p:cNvPr id="36" name="组合 10"/>
            <p:cNvGrpSpPr/>
            <p:nvPr/>
          </p:nvGrpSpPr>
          <p:grpSpPr bwMode="auto">
            <a:xfrm>
              <a:off x="835025" y="1682750"/>
              <a:ext cx="3396774" cy="791030"/>
              <a:chOff x="1181100" y="2095500"/>
              <a:chExt cx="5033035" cy="1172077"/>
            </a:xfrm>
          </p:grpSpPr>
          <p:sp>
            <p:nvSpPr>
              <p:cNvPr id="64" name="对角圆角矩形 2"/>
              <p:cNvSpPr/>
              <p:nvPr/>
            </p:nvSpPr>
            <p:spPr>
              <a:xfrm>
                <a:off x="1181100" y="2133135"/>
                <a:ext cx="1058497" cy="105849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2307810" y="2095500"/>
                <a:ext cx="3453052" cy="117207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7.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职业史</a:t>
                </a:r>
                <a:endParaRPr lang="en-US" altLang="zh-CN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zh-CN" altLang="zh-CN" sz="1400" noProof="1">
                    <a:latin typeface="宋体" panose="02010600030101010101" pitchFamily="2" charset="-122"/>
                    <a:ea typeface="宋体" panose="02010600030101010101" pitchFamily="2" charset="-122"/>
                  </a:rPr>
                  <a:t>包括文化程度、职业经历、目前职业情况、就业愿望</a:t>
                </a:r>
                <a:endParaRPr lang="zh-CN" altLang="en-US" sz="1600" b="1" noProof="1">
                  <a:solidFill>
                    <a:srgbClr val="FF7F7F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66" name="矩形 38"/>
              <p:cNvSpPr>
                <a:spLocks noChangeArrowheads="1"/>
              </p:cNvSpPr>
              <p:nvPr/>
            </p:nvSpPr>
            <p:spPr bwMode="auto">
              <a:xfrm>
                <a:off x="2319303" y="3042038"/>
                <a:ext cx="3894832" cy="20519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zh-CN" sz="30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67" name="图片 39"/>
              <p:cNvPicPr>
                <a:picLocks noChangeAspect="1" noChangeArrowheads="1"/>
              </p:cNvPicPr>
              <p:nvPr/>
            </p:nvPicPr>
            <p:blipFill>
              <a:blip r:embed="rId2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4243"/>
                <a:ext cx="675989" cy="675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7" name="组合 11"/>
            <p:cNvGrpSpPr/>
            <p:nvPr/>
          </p:nvGrpSpPr>
          <p:grpSpPr bwMode="auto">
            <a:xfrm>
              <a:off x="4533011" y="1682753"/>
              <a:ext cx="3182526" cy="739265"/>
              <a:chOff x="1180394" y="2095500"/>
              <a:chExt cx="4715581" cy="1095375"/>
            </a:xfrm>
          </p:grpSpPr>
          <p:sp>
            <p:nvSpPr>
              <p:cNvPr id="60" name="对角圆角矩形 5"/>
              <p:cNvSpPr/>
              <p:nvPr/>
            </p:nvSpPr>
            <p:spPr>
              <a:xfrm>
                <a:off x="1179358" y="2133131"/>
                <a:ext cx="1058497" cy="1058495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2306070" y="2095496"/>
                <a:ext cx="1672424" cy="56923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8.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心理史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2" name="矩形 34"/>
              <p:cNvSpPr>
                <a:spLocks noChangeArrowheads="1"/>
              </p:cNvSpPr>
              <p:nvPr/>
            </p:nvSpPr>
            <p:spPr bwMode="auto">
              <a:xfrm>
                <a:off x="2307075" y="2714541"/>
                <a:ext cx="3588900" cy="27359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zh-CN" sz="60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63" name="图片 35"/>
              <p:cNvPicPr>
                <a:picLocks noChangeAspect="1" noChangeArrowheads="1"/>
              </p:cNvPicPr>
              <p:nvPr/>
            </p:nvPicPr>
            <p:blipFill>
              <a:blip r:embed="rId3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263775"/>
                <a:ext cx="675989" cy="733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8" name="组合 12"/>
            <p:cNvGrpSpPr/>
            <p:nvPr/>
          </p:nvGrpSpPr>
          <p:grpSpPr bwMode="auto">
            <a:xfrm>
              <a:off x="835025" y="2836864"/>
              <a:ext cx="3163533" cy="739775"/>
              <a:chOff x="1181100" y="2095822"/>
              <a:chExt cx="4687441" cy="1096130"/>
            </a:xfrm>
          </p:grpSpPr>
          <p:sp>
            <p:nvSpPr>
              <p:cNvPr id="56" name="对角圆角矩形 16"/>
              <p:cNvSpPr/>
              <p:nvPr/>
            </p:nvSpPr>
            <p:spPr>
              <a:xfrm>
                <a:off x="1181100" y="2133457"/>
                <a:ext cx="1058497" cy="1058495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2307811" y="2095822"/>
                <a:ext cx="272857" cy="56923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890" b="1" noProof="1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8" name="矩形 30"/>
              <p:cNvSpPr>
                <a:spLocks noChangeArrowheads="1"/>
              </p:cNvSpPr>
              <p:nvPr/>
            </p:nvSpPr>
            <p:spPr bwMode="auto">
              <a:xfrm>
                <a:off x="2279640" y="2632997"/>
                <a:ext cx="3588901" cy="4431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dirty="0">
                    <a:ea typeface="宋体" panose="02010600030101010101" pitchFamily="2" charset="-122"/>
                  </a:rPr>
                  <a:t>应包括临床体格检查的全部内容</a:t>
                </a:r>
                <a:endParaRPr lang="zh-CN" altLang="zh-CN" sz="4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59" name="图片 31"/>
              <p:cNvPicPr>
                <a:picLocks noChangeAspect="1" noChangeArrowheads="1"/>
              </p:cNvPicPr>
              <p:nvPr/>
            </p:nvPicPr>
            <p:blipFill>
              <a:blip r:embed="rId4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214"/>
                <a:ext cx="675989" cy="6740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9" name="组合 13"/>
            <p:cNvGrpSpPr/>
            <p:nvPr/>
          </p:nvGrpSpPr>
          <p:grpSpPr bwMode="auto">
            <a:xfrm>
              <a:off x="4533900" y="2836864"/>
              <a:ext cx="3181636" cy="925986"/>
              <a:chOff x="1181712" y="2095819"/>
              <a:chExt cx="4714263" cy="1372041"/>
            </a:xfrm>
          </p:grpSpPr>
          <p:sp>
            <p:nvSpPr>
              <p:cNvPr id="52" name="对角圆角矩形 21"/>
              <p:cNvSpPr/>
              <p:nvPr/>
            </p:nvSpPr>
            <p:spPr>
              <a:xfrm>
                <a:off x="1181712" y="2133454"/>
                <a:ext cx="1056144" cy="105849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2308422" y="2095819"/>
                <a:ext cx="2251071" cy="56688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10.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功能评定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4" name="矩形 26"/>
              <p:cNvSpPr>
                <a:spLocks noChangeArrowheads="1"/>
              </p:cNvSpPr>
              <p:nvPr/>
            </p:nvSpPr>
            <p:spPr bwMode="auto">
              <a:xfrm>
                <a:off x="2307075" y="2714541"/>
                <a:ext cx="3588900" cy="75331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dirty="0">
                    <a:ea typeface="宋体" panose="02010600030101010101" pitchFamily="2" charset="-122"/>
                  </a:rPr>
                  <a:t>根据不同的疾病和功能障碍进行评定</a:t>
                </a:r>
                <a:endParaRPr lang="zh-CN" altLang="zh-CN" sz="400" dirty="0">
                  <a:solidFill>
                    <a:srgbClr val="3333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55" name="图片 27"/>
              <p:cNvPicPr>
                <a:picLocks noChangeAspect="1" noChangeArrowheads="1"/>
              </p:cNvPicPr>
              <p:nvPr/>
            </p:nvPicPr>
            <p:blipFill>
              <a:blip r:embed="rId5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192"/>
                <a:ext cx="675989" cy="674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0" name="组合 14"/>
            <p:cNvGrpSpPr/>
            <p:nvPr/>
          </p:nvGrpSpPr>
          <p:grpSpPr bwMode="auto">
            <a:xfrm>
              <a:off x="835025" y="3935413"/>
              <a:ext cx="3163888" cy="793750"/>
              <a:chOff x="1181100" y="2013831"/>
              <a:chExt cx="4687965" cy="1176108"/>
            </a:xfrm>
          </p:grpSpPr>
          <p:sp>
            <p:nvSpPr>
              <p:cNvPr id="48" name="对角圆角矩形 26"/>
              <p:cNvSpPr/>
              <p:nvPr/>
            </p:nvSpPr>
            <p:spPr>
              <a:xfrm>
                <a:off x="1181100" y="2133793"/>
                <a:ext cx="1058497" cy="105614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2305459" y="2013831"/>
                <a:ext cx="2251069" cy="56688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11.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康复诊断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0" name="矩形 22"/>
              <p:cNvSpPr>
                <a:spLocks noChangeArrowheads="1"/>
              </p:cNvSpPr>
              <p:nvPr/>
            </p:nvSpPr>
            <p:spPr bwMode="auto">
              <a:xfrm>
                <a:off x="2279585" y="2510147"/>
                <a:ext cx="3589480" cy="4431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noProof="1">
                    <a:latin typeface="宋体" panose="02010600030101010101" pitchFamily="2" charset="-122"/>
                    <a:ea typeface="宋体" panose="02010600030101010101" pitchFamily="2" charset="-122"/>
                  </a:rPr>
                  <a:t>包括致残性疾病/残损/残疾/残障</a:t>
                </a:r>
                <a:endParaRPr lang="zh-CN" altLang="zh-CN" sz="1400" noProof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pic>
            <p:nvPicPr>
              <p:cNvPr id="51" name="图片 23"/>
              <p:cNvPicPr>
                <a:picLocks noChangeAspect="1" noChangeArrowheads="1"/>
              </p:cNvPicPr>
              <p:nvPr/>
            </p:nvPicPr>
            <p:blipFill>
              <a:blip r:embed="rId6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81132" y="2324243"/>
                <a:ext cx="657211" cy="675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1" name="组合 15"/>
            <p:cNvGrpSpPr/>
            <p:nvPr/>
          </p:nvGrpSpPr>
          <p:grpSpPr bwMode="auto">
            <a:xfrm>
              <a:off x="4533900" y="3990975"/>
              <a:ext cx="3973513" cy="1135119"/>
              <a:chOff x="1181712" y="2096137"/>
              <a:chExt cx="5887597" cy="1681913"/>
            </a:xfrm>
          </p:grpSpPr>
          <p:sp>
            <p:nvSpPr>
              <p:cNvPr id="44" name="对角圆角矩形 32"/>
              <p:cNvSpPr/>
              <p:nvPr/>
            </p:nvSpPr>
            <p:spPr>
              <a:xfrm>
                <a:off x="1181712" y="2133772"/>
                <a:ext cx="1056144" cy="1056143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308423" y="2096137"/>
                <a:ext cx="4760886" cy="56688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12.</a:t>
                </a:r>
                <a:r>
                  <a:rPr lang="zh-CN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问题小结及康复治疗计划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6" name="矩形 18"/>
              <p:cNvSpPr>
                <a:spLocks noChangeArrowheads="1"/>
              </p:cNvSpPr>
              <p:nvPr/>
            </p:nvSpPr>
            <p:spPr bwMode="auto">
              <a:xfrm>
                <a:off x="2307073" y="2714541"/>
                <a:ext cx="3588901" cy="106350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zh-CN" sz="1400" dirty="0">
                    <a:ea typeface="宋体" panose="02010600030101010101" pitchFamily="2" charset="-122"/>
                  </a:rPr>
                  <a:t>按照临床医疗和功能障碍</a:t>
                </a:r>
                <a:r>
                  <a:rPr lang="zh-CN" altLang="en-US" sz="1400" dirty="0">
                    <a:ea typeface="宋体" panose="02010600030101010101" pitchFamily="2" charset="-122"/>
                  </a:rPr>
                  <a:t>，</a:t>
                </a:r>
                <a:r>
                  <a:rPr lang="zh-CN" altLang="zh-CN" sz="1400" dirty="0">
                    <a:ea typeface="宋体" panose="02010600030101010101" pitchFamily="2" charset="-122"/>
                  </a:rPr>
                  <a:t>明确进一步检查和长短期康复治疗计划、注意事项</a:t>
                </a:r>
                <a:endParaRPr lang="zh-CN" altLang="zh-CN" sz="1400" dirty="0">
                  <a:ea typeface="宋体" panose="02010600030101010101" pitchFamily="2" charset="-122"/>
                </a:endParaRPr>
              </a:p>
            </p:txBody>
          </p:sp>
          <p:pic>
            <p:nvPicPr>
              <p:cNvPr id="47" name="图片 19"/>
              <p:cNvPicPr>
                <a:picLocks noChangeAspect="1" noChangeArrowheads="1"/>
              </p:cNvPicPr>
              <p:nvPr/>
            </p:nvPicPr>
            <p:blipFill>
              <a:blip r:embed="rId7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243"/>
                <a:ext cx="675989" cy="673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2" name="文本框 41"/>
            <p:cNvSpPr txBox="1"/>
            <p:nvPr/>
          </p:nvSpPr>
          <p:spPr>
            <a:xfrm>
              <a:off x="1603375" y="2713038"/>
              <a:ext cx="1370012" cy="3841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rPr>
                <a:t>9.</a:t>
              </a:r>
              <a:r>
                <a: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rPr>
                <a:t>体格检查</a:t>
              </a:r>
              <a:endParaRPr lang="zh-CN" altLang="en-US" sz="1890" b="1" noProof="1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矩形 41"/>
            <p:cNvSpPr>
              <a:spLocks noChangeArrowheads="1"/>
            </p:cNvSpPr>
            <p:nvPr/>
          </p:nvSpPr>
          <p:spPr bwMode="auto">
            <a:xfrm>
              <a:off x="5229225" y="2066925"/>
              <a:ext cx="2697163" cy="7177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 dirty="0">
                  <a:ea typeface="宋体" panose="02010600030101010101" pitchFamily="2" charset="-122"/>
                </a:rPr>
                <a:t>本次伤病前及后患者的性格、情绪、心态有无变化，有无精神和行为异常。过去有无重大事件</a:t>
              </a:r>
              <a:endParaRPr lang="zh-CN" altLang="en-US" sz="400" dirty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480848" y="94026"/>
            <a:ext cx="6424446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latinLnBrk="1"/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、康复病历的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结构</a:t>
            </a:r>
            <a:r>
              <a:rPr lang="en-US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门诊病历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9"/>
          <p:cNvGrpSpPr/>
          <p:nvPr/>
        </p:nvGrpSpPr>
        <p:grpSpPr bwMode="auto">
          <a:xfrm>
            <a:off x="1313574" y="2147175"/>
            <a:ext cx="8539874" cy="3055445"/>
            <a:chOff x="1177679" y="1230567"/>
            <a:chExt cx="6629227" cy="3049616"/>
          </a:xfrm>
        </p:grpSpPr>
        <p:grpSp>
          <p:nvGrpSpPr>
            <p:cNvPr id="36" name="组合 10"/>
            <p:cNvGrpSpPr/>
            <p:nvPr/>
          </p:nvGrpSpPr>
          <p:grpSpPr bwMode="auto">
            <a:xfrm>
              <a:off x="1177679" y="1232816"/>
              <a:ext cx="3388867" cy="739339"/>
              <a:chOff x="1181100" y="2095500"/>
              <a:chExt cx="5020805" cy="1095375"/>
            </a:xfrm>
          </p:grpSpPr>
          <p:sp>
            <p:nvSpPr>
              <p:cNvPr id="58" name="对角圆角矩形 2"/>
              <p:cNvSpPr/>
              <p:nvPr/>
            </p:nvSpPr>
            <p:spPr>
              <a:xfrm>
                <a:off x="1181100" y="2132173"/>
                <a:ext cx="1058361" cy="1058951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2307667" y="2094522"/>
                <a:ext cx="1357053" cy="56948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主诉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0" name="矩形 38"/>
              <p:cNvSpPr>
                <a:spLocks noChangeArrowheads="1"/>
              </p:cNvSpPr>
              <p:nvPr/>
            </p:nvSpPr>
            <p:spPr bwMode="auto">
              <a:xfrm>
                <a:off x="2307073" y="2665721"/>
                <a:ext cx="3894832" cy="27359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zh-CN" sz="600">
                  <a:solidFill>
                    <a:srgbClr val="3333FF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pic>
            <p:nvPicPr>
              <p:cNvPr id="61" name="图片 39"/>
              <p:cNvPicPr>
                <a:picLocks noChangeAspect="1" noChangeArrowheads="1"/>
              </p:cNvPicPr>
              <p:nvPr/>
            </p:nvPicPr>
            <p:blipFill>
              <a:blip r:embed="rId2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4243"/>
                <a:ext cx="675989" cy="675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7" name="组合 11"/>
            <p:cNvGrpSpPr/>
            <p:nvPr/>
          </p:nvGrpSpPr>
          <p:grpSpPr bwMode="auto">
            <a:xfrm>
              <a:off x="4876478" y="1230567"/>
              <a:ext cx="1962159" cy="742254"/>
              <a:chOff x="1181037" y="2092165"/>
              <a:chExt cx="2907053" cy="1099693"/>
            </a:xfrm>
          </p:grpSpPr>
          <p:sp>
            <p:nvSpPr>
              <p:cNvPr id="55" name="对角圆角矩形 5"/>
              <p:cNvSpPr/>
              <p:nvPr/>
            </p:nvSpPr>
            <p:spPr>
              <a:xfrm>
                <a:off x="1181006" y="2132170"/>
                <a:ext cx="1056010" cy="105894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2371074" y="2092165"/>
                <a:ext cx="1716896" cy="56947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现病史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57" name="图片 35"/>
              <p:cNvPicPr>
                <a:picLocks noChangeAspect="1" noChangeArrowheads="1"/>
              </p:cNvPicPr>
              <p:nvPr/>
            </p:nvPicPr>
            <p:blipFill>
              <a:blip r:embed="rId3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263775"/>
                <a:ext cx="675989" cy="733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8" name="组合 12"/>
            <p:cNvGrpSpPr/>
            <p:nvPr/>
          </p:nvGrpSpPr>
          <p:grpSpPr bwMode="auto">
            <a:xfrm>
              <a:off x="1177679" y="2386828"/>
              <a:ext cx="944724" cy="739340"/>
              <a:chOff x="1181100" y="2095500"/>
              <a:chExt cx="1399664" cy="1095375"/>
            </a:xfrm>
          </p:grpSpPr>
          <p:sp>
            <p:nvSpPr>
              <p:cNvPr id="52" name="对角圆角矩形 16"/>
              <p:cNvSpPr/>
              <p:nvPr/>
            </p:nvSpPr>
            <p:spPr>
              <a:xfrm>
                <a:off x="1181100" y="2133229"/>
                <a:ext cx="1056009" cy="105659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2307667" y="2095577"/>
                <a:ext cx="272822" cy="56712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890" b="1" noProof="1">
                  <a:solidFill>
                    <a:srgbClr val="FF7F7F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pic>
            <p:nvPicPr>
              <p:cNvPr id="54" name="图片 31"/>
              <p:cNvPicPr>
                <a:picLocks noChangeAspect="1" noChangeArrowheads="1"/>
              </p:cNvPicPr>
              <p:nvPr/>
            </p:nvPicPr>
            <p:blipFill>
              <a:blip r:embed="rId4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214"/>
                <a:ext cx="675989" cy="6740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9" name="组合 13"/>
            <p:cNvGrpSpPr/>
            <p:nvPr/>
          </p:nvGrpSpPr>
          <p:grpSpPr bwMode="auto">
            <a:xfrm>
              <a:off x="4876478" y="2412699"/>
              <a:ext cx="2930428" cy="713010"/>
              <a:chOff x="1181038" y="2133825"/>
              <a:chExt cx="4341600" cy="1056365"/>
            </a:xfrm>
          </p:grpSpPr>
          <p:sp>
            <p:nvSpPr>
              <p:cNvPr id="49" name="对角圆角矩形 21"/>
              <p:cNvSpPr/>
              <p:nvPr/>
            </p:nvSpPr>
            <p:spPr>
              <a:xfrm>
                <a:off x="1181007" y="2133223"/>
                <a:ext cx="1058361" cy="105659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361667" y="2290890"/>
                <a:ext cx="3160971" cy="56712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查体和专科情况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51" name="图片 27"/>
              <p:cNvPicPr>
                <a:picLocks noChangeAspect="1" noChangeArrowheads="1"/>
              </p:cNvPicPr>
              <p:nvPr/>
            </p:nvPicPr>
            <p:blipFill>
              <a:blip r:embed="rId5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192"/>
                <a:ext cx="675989" cy="6740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0" name="组合 14"/>
            <p:cNvGrpSpPr/>
            <p:nvPr/>
          </p:nvGrpSpPr>
          <p:grpSpPr bwMode="auto">
            <a:xfrm>
              <a:off x="1177679" y="3485714"/>
              <a:ext cx="3379807" cy="794453"/>
              <a:chOff x="1181100" y="2013844"/>
              <a:chExt cx="5007381" cy="1177031"/>
            </a:xfrm>
          </p:grpSpPr>
          <p:sp>
            <p:nvSpPr>
              <p:cNvPr id="45" name="对角圆角矩形 26"/>
              <p:cNvSpPr/>
              <p:nvPr/>
            </p:nvSpPr>
            <p:spPr>
              <a:xfrm>
                <a:off x="1181100" y="2134301"/>
                <a:ext cx="1058361" cy="105659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2305314" y="2014286"/>
                <a:ext cx="3883008" cy="56712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5.</a:t>
                </a:r>
                <a:r>
                  <a:rPr lang="zh-CN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相关辅助检查的结果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2279444" y="2510817"/>
                <a:ext cx="3589018" cy="3200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sz="810" noProof="1">
                  <a:solidFill>
                    <a:schemeClr val="tx1">
                      <a:lumMod val="50000"/>
                      <a:lumOff val="50000"/>
                    </a:schemeClr>
                  </a:solidFill>
                  <a:latin typeface="黑体" panose="02010609060101010101" charset="-122"/>
                  <a:ea typeface="黑体" panose="02010609060101010101" charset="-122"/>
                  <a:cs typeface="+mn-ea"/>
                </a:endParaRPr>
              </a:p>
            </p:txBody>
          </p:sp>
          <p:pic>
            <p:nvPicPr>
              <p:cNvPr id="48" name="图片 23"/>
              <p:cNvPicPr>
                <a:picLocks noChangeAspect="1" noChangeArrowheads="1"/>
              </p:cNvPicPr>
              <p:nvPr/>
            </p:nvPicPr>
            <p:blipFill>
              <a:blip r:embed="rId6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81132" y="2324243"/>
                <a:ext cx="657211" cy="675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1" name="组合 15"/>
            <p:cNvGrpSpPr/>
            <p:nvPr/>
          </p:nvGrpSpPr>
          <p:grpSpPr bwMode="auto">
            <a:xfrm>
              <a:off x="4876520" y="3540843"/>
              <a:ext cx="2893911" cy="739340"/>
              <a:chOff x="1181100" y="2095500"/>
              <a:chExt cx="4287498" cy="1095375"/>
            </a:xfrm>
          </p:grpSpPr>
          <p:sp>
            <p:nvSpPr>
              <p:cNvPr id="42" name="对角圆角矩形 32"/>
              <p:cNvSpPr/>
              <p:nvPr/>
            </p:nvSpPr>
            <p:spPr>
              <a:xfrm>
                <a:off x="1181007" y="2134280"/>
                <a:ext cx="1058360" cy="1056595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350" noProof="1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2307573" y="2096628"/>
                <a:ext cx="3160970" cy="56712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en-US" altLang="zh-CN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6.</a:t>
                </a:r>
                <a:r>
                  <a:rPr lang="zh-CN" altLang="en-US" sz="1890" b="1" noProof="1">
                    <a:solidFill>
                      <a:srgbClr val="2394C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诊断及处理方法</a:t>
                </a:r>
                <a:endParaRPr lang="zh-CN" altLang="en-US" sz="1890" b="1" noProof="1">
                  <a:solidFill>
                    <a:srgbClr val="2394C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44" name="图片 19"/>
              <p:cNvPicPr>
                <a:picLocks noChangeAspect="1" noChangeArrowheads="1"/>
              </p:cNvPicPr>
              <p:nvPr/>
            </p:nvPicPr>
            <p:blipFill>
              <a:blip r:embed="rId7" cstate="print">
                <a:biLevel thresh="50000"/>
                <a:grayscl/>
              </a:blip>
              <a:srcRect/>
              <a:stretch>
                <a:fillRect/>
              </a:stretch>
            </p:blipFill>
            <p:spPr bwMode="auto">
              <a:xfrm>
                <a:off x="1371743" y="2325243"/>
                <a:ext cx="675989" cy="673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2" name="文本框 61"/>
          <p:cNvSpPr txBox="1"/>
          <p:nvPr/>
        </p:nvSpPr>
        <p:spPr>
          <a:xfrm>
            <a:off x="2291079" y="3460980"/>
            <a:ext cx="1128713" cy="3825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1890" b="1" noProof="1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890" b="1" noProof="1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rPr>
              <a:t>既往史</a:t>
            </a:r>
            <a:endParaRPr lang="zh-CN" altLang="en-US" sz="1890" b="1" noProof="1">
              <a:solidFill>
                <a:srgbClr val="2394C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15311" y="620822"/>
            <a:ext cx="2669518" cy="506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pPr algn="ctr"/>
            <a:r>
              <a:rPr lang="zh-CN" altLang="zh-CN" sz="2800" dirty="0">
                <a:latin typeface="微软雅黑" panose="020B0503020204020204" charset="-122"/>
                <a:ea typeface="微软雅黑" panose="020B0503020204020204" charset="-122"/>
              </a:rPr>
              <a:t>【案例导入】</a:t>
            </a:r>
            <a:endParaRPr lang="en-US" altLang="zh-CN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00113" y="1484313"/>
            <a:ext cx="10813666" cy="36745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00091A"/>
                </a:solidFill>
                <a:ea typeface="宋体" panose="02010600030101010101" pitchFamily="2" charset="-122"/>
              </a:rPr>
              <a:t>     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患者，男性，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23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岁，主因“高处坠落后双下肢活动不利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月”入院。患者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月前工作时不慎坠落，当即出现腰部剧烈疼痛，双下肢运动感觉丧失，诊断为“腰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爆裂性骨折，脊髓损伤”，行手术治疗后无明显恢复。目前双下肢不能活动，感觉丧失，二便失禁。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思考：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围绕此次疾病过程应询问患者哪些方面？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zh-CN" sz="20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查体应包括哪些方面？</a:t>
            </a:r>
            <a:endParaRPr lang="zh-CN" altLang="zh-CN" sz="20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4725989" y="2651125"/>
            <a:ext cx="1201737" cy="1200150"/>
            <a:chOff x="4279138" y="2281238"/>
            <a:chExt cx="1780310" cy="1778000"/>
          </a:xfrm>
        </p:grpSpPr>
        <p:sp>
          <p:nvSpPr>
            <p:cNvPr id="4" name="对角圆角矩形 7"/>
            <p:cNvSpPr/>
            <p:nvPr/>
          </p:nvSpPr>
          <p:spPr>
            <a:xfrm flipH="1">
              <a:off x="4279138" y="2281238"/>
              <a:ext cx="1780310" cy="177800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704813" y="2662238"/>
              <a:ext cx="928961" cy="10606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4000" b="1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endParaRPr lang="en-US" altLang="zh-CN" sz="40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5976938" y="2651125"/>
            <a:ext cx="1200150" cy="1200150"/>
            <a:chOff x="6132513" y="2281238"/>
            <a:chExt cx="1778000" cy="17780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7" name="对角圆角矩形 4"/>
            <p:cNvSpPr/>
            <p:nvPr/>
          </p:nvSpPr>
          <p:spPr>
            <a:xfrm>
              <a:off x="6132513" y="2281238"/>
              <a:ext cx="1778000" cy="17780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652272" y="2662238"/>
              <a:ext cx="738481" cy="10606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4050" b="1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S</a:t>
              </a:r>
              <a:endParaRPr lang="en-US" altLang="zh-CN" sz="405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4727575" y="3910013"/>
            <a:ext cx="1200150" cy="1200150"/>
            <a:chOff x="4281488" y="4144963"/>
            <a:chExt cx="1778000" cy="17780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0" name="对角圆角矩形 5"/>
            <p:cNvSpPr/>
            <p:nvPr/>
          </p:nvSpPr>
          <p:spPr>
            <a:xfrm rot="10800000">
              <a:off x="4281488" y="4144963"/>
              <a:ext cx="1778000" cy="17780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780081" y="4525963"/>
              <a:ext cx="780815" cy="106068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4050" b="1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P</a:t>
              </a:r>
              <a:endParaRPr lang="en-US" altLang="zh-CN" sz="405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5976939" y="3910013"/>
            <a:ext cx="1201737" cy="1200150"/>
            <a:chOff x="6132552" y="4144963"/>
            <a:chExt cx="1780310" cy="1778000"/>
          </a:xfrm>
        </p:grpSpPr>
        <p:sp>
          <p:nvSpPr>
            <p:cNvPr id="13" name="对角圆角矩形 8"/>
            <p:cNvSpPr/>
            <p:nvPr/>
          </p:nvSpPr>
          <p:spPr>
            <a:xfrm rot="10800000" flipH="1">
              <a:off x="6132552" y="4144963"/>
              <a:ext cx="1780310" cy="177800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572337" y="4525963"/>
              <a:ext cx="900739" cy="106068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4000" b="1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O</a:t>
              </a:r>
              <a:endParaRPr lang="en-US" altLang="zh-CN" sz="40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047875" y="2651125"/>
            <a:ext cx="2605088" cy="3825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89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神经</a:t>
            </a:r>
            <a:r>
              <a:rPr lang="zh-CN" altLang="zh-CN" sz="189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康复入院病历记录</a:t>
            </a:r>
            <a:endParaRPr lang="zh-CN" altLang="en-US" sz="1890" b="1" noProof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77139" y="2651125"/>
            <a:ext cx="2605087" cy="3825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189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脊髓康复入院病历记录</a:t>
            </a:r>
            <a:endParaRPr lang="zh-CN" altLang="en-US" sz="1890" b="1" noProof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47875" y="4289425"/>
            <a:ext cx="2605088" cy="3825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189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儿童康复入院病历记录</a:t>
            </a:r>
            <a:endParaRPr lang="zh-CN" altLang="en-US" sz="1890" b="1" noProof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99363" y="4287839"/>
            <a:ext cx="2120900" cy="384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1890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骨科入院病历记录</a:t>
            </a:r>
            <a:endParaRPr lang="zh-CN" altLang="en-US" sz="1890" b="1" noProof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31"/>
          <p:cNvSpPr txBox="1">
            <a:spLocks noChangeArrowheads="1"/>
          </p:cNvSpPr>
          <p:nvPr/>
        </p:nvSpPr>
        <p:spPr bwMode="auto">
          <a:xfrm>
            <a:off x="2091531" y="689085"/>
            <a:ext cx="777081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500" b="1" dirty="0">
                <a:latin typeface="微软雅黑" panose="020B0503020204020204" charset="-122"/>
                <a:ea typeface="微软雅黑" panose="020B0503020204020204" charset="-122"/>
                <a:cs typeface="+mj-cs"/>
              </a:rPr>
              <a:t>病历举例（详见网络资源）</a:t>
            </a:r>
            <a:endParaRPr lang="zh-CN" altLang="en-US" sz="2500" b="1" dirty="0"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85695" y="2120265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7165" y="4099560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中南大学出版社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p:transition spd="slow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18515" y="1389380"/>
            <a:ext cx="10327005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项目九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  <a:p>
            <a:pPr algn="ctr">
              <a:defRPr/>
            </a:pPr>
            <a:r>
              <a:rPr lang="zh-CN" altLang="zh-CN" sz="6600" b="1" noProof="1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</a:rPr>
              <a:t>康复医学科病历书写规范</a:t>
            </a:r>
            <a:endParaRPr lang="zh-CN" altLang="en-US" sz="6600" b="1" noProof="1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</a:endParaRPr>
          </a:p>
        </p:txBody>
      </p:sp>
    </p:spTree>
  </p:cSld>
  <p:clrMapOvr>
    <a:masterClrMapping/>
  </p:clrMapOvr>
  <p:transition spd="med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圆角矩形标注 47"/>
          <p:cNvSpPr/>
          <p:nvPr>
            <p:custDataLst>
              <p:tags r:id="rId2"/>
            </p:custDataLst>
          </p:nvPr>
        </p:nvSpPr>
        <p:spPr>
          <a:xfrm>
            <a:off x="6537902" y="2807335"/>
            <a:ext cx="4033838" cy="539750"/>
          </a:xfrm>
          <a:prstGeom prst="wedgeRoundRectCallout">
            <a:avLst>
              <a:gd name="adj1" fmla="val -57212"/>
              <a:gd name="adj2" fmla="val -21672"/>
              <a:gd name="adj3" fmla="val 16667"/>
            </a:avLst>
          </a:prstGeom>
          <a:solidFill>
            <a:srgbClr val="6DAB02"/>
          </a:solidFill>
          <a:ln w="12700" cap="flat" cmpd="sng" algn="ctr">
            <a:solidFill>
              <a:srgbClr val="F1F1F1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98040" y="2807335"/>
            <a:ext cx="1296987" cy="539750"/>
          </a:xfrm>
          <a:prstGeom prst="rect">
            <a:avLst/>
          </a:prstGeom>
          <a:noFill/>
          <a:ln w="9525">
            <a:solidFill>
              <a:srgbClr val="67A50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charset="-122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zh-CN" sz="2400" b="1" dirty="0"/>
              <a:t>任务二</a:t>
            </a:r>
            <a:endParaRPr lang="zh-CN" altLang="en-US" sz="2400" b="1" kern="0" dirty="0">
              <a:solidFill>
                <a:prstClr val="black"/>
              </a:solidFill>
            </a:endParaRPr>
          </a:p>
        </p:txBody>
      </p:sp>
      <p:sp>
        <p:nvSpPr>
          <p:cNvPr id="13" name="TextBox 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76027" y="2834323"/>
            <a:ext cx="35496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</a:pPr>
            <a:r>
              <a:rPr lang="zh-CN" altLang="en-US" sz="2400" b="1" dirty="0">
                <a:latin typeface="Calibri" panose="020F0502020204030204" pitchFamily="34" charset="0"/>
                <a:ea typeface="微软雅黑" panose="020B0503020204020204" charset="-122"/>
              </a:rPr>
              <a:t>康复治疗记录</a:t>
            </a:r>
            <a:endParaRPr lang="zh-CN" altLang="en-US" sz="2400" b="1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grpSp>
        <p:nvGrpSpPr>
          <p:cNvPr id="14" name="组合 1"/>
          <p:cNvGrpSpPr/>
          <p:nvPr>
            <p:custDataLst>
              <p:tags r:id="rId5"/>
            </p:custDataLst>
          </p:nvPr>
        </p:nvGrpSpPr>
        <p:grpSpPr bwMode="auto">
          <a:xfrm>
            <a:off x="5172652" y="1511935"/>
            <a:ext cx="5399088" cy="539750"/>
            <a:chOff x="1888376" y="1520825"/>
            <a:chExt cx="5399837" cy="540285"/>
          </a:xfrm>
        </p:grpSpPr>
        <p:sp>
          <p:nvSpPr>
            <p:cNvPr id="15" name="圆角矩形标注 50"/>
            <p:cNvSpPr/>
            <p:nvPr>
              <p:custDataLst>
                <p:tags r:id="rId6"/>
              </p:custDataLst>
            </p:nvPr>
          </p:nvSpPr>
          <p:spPr>
            <a:xfrm>
              <a:off x="3253815" y="1520825"/>
              <a:ext cx="4034398" cy="540285"/>
            </a:xfrm>
            <a:prstGeom prst="wedgeRoundRectCallout">
              <a:avLst>
                <a:gd name="adj1" fmla="val -57212"/>
                <a:gd name="adj2" fmla="val -21672"/>
                <a:gd name="adj3" fmla="val 16667"/>
              </a:avLst>
            </a:prstGeom>
            <a:solidFill>
              <a:srgbClr val="6DAB02"/>
            </a:solidFill>
            <a:ln w="12700" cap="flat" cmpd="sng" algn="ctr">
              <a:solidFill>
                <a:srgbClr val="F1F1F1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16" name="TextBox 11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888376" y="1520825"/>
              <a:ext cx="1297168" cy="540285"/>
            </a:xfrm>
            <a:prstGeom prst="rect">
              <a:avLst/>
            </a:prstGeom>
            <a:noFill/>
            <a:ln w="9525">
              <a:solidFill>
                <a:srgbClr val="67A50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zh-CN" sz="2400" b="1" dirty="0"/>
                <a:t>任务</a:t>
              </a:r>
              <a:r>
                <a:rPr lang="zh-CN" altLang="en-US" sz="2400" b="1" dirty="0"/>
                <a:t>一</a:t>
              </a:r>
              <a:endParaRPr lang="zh-CN" altLang="en-US" sz="24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9" name="TextBox 12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563371" y="1556058"/>
              <a:ext cx="3312414" cy="4608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None/>
              </a:pPr>
              <a:r>
                <a:rPr lang="zh-CN" altLang="en-US" sz="2400" b="1" dirty="0">
                  <a:latin typeface="Calibri" panose="020F0502020204030204" pitchFamily="34" charset="0"/>
                  <a:ea typeface="微软雅黑" panose="020B0503020204020204" charset="-122"/>
                </a:rPr>
                <a:t>康复治疗处方</a:t>
              </a:r>
              <a:endParaRPr lang="zh-CN" altLang="en-US" sz="2400" b="1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2" name="组合 9"/>
          <p:cNvGrpSpPr/>
          <p:nvPr>
            <p:custDataLst>
              <p:tags r:id="rId9"/>
            </p:custDataLst>
          </p:nvPr>
        </p:nvGrpSpPr>
        <p:grpSpPr bwMode="auto">
          <a:xfrm>
            <a:off x="5181860" y="4059875"/>
            <a:ext cx="5534025" cy="539750"/>
            <a:chOff x="1888376" y="1520717"/>
            <a:chExt cx="5534818" cy="540291"/>
          </a:xfrm>
        </p:grpSpPr>
        <p:sp>
          <p:nvSpPr>
            <p:cNvPr id="30" name="圆角矩形标注 50"/>
            <p:cNvSpPr/>
            <p:nvPr>
              <p:custDataLst>
                <p:tags r:id="rId10"/>
              </p:custDataLst>
            </p:nvPr>
          </p:nvSpPr>
          <p:spPr>
            <a:xfrm>
              <a:off x="3253822" y="1520717"/>
              <a:ext cx="4034415" cy="540291"/>
            </a:xfrm>
            <a:prstGeom prst="wedgeRoundRectCallout">
              <a:avLst>
                <a:gd name="adj1" fmla="val -57212"/>
                <a:gd name="adj2" fmla="val -21672"/>
                <a:gd name="adj3" fmla="val 16667"/>
              </a:avLst>
            </a:prstGeom>
            <a:solidFill>
              <a:srgbClr val="6DAB02"/>
            </a:solidFill>
            <a:ln w="12700" cap="flat" cmpd="sng" algn="ctr">
              <a:solidFill>
                <a:srgbClr val="F1F1F1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888376" y="1520717"/>
              <a:ext cx="1297173" cy="540291"/>
            </a:xfrm>
            <a:prstGeom prst="rect">
              <a:avLst/>
            </a:prstGeom>
            <a:noFill/>
            <a:ln w="9525">
              <a:solidFill>
                <a:srgbClr val="67A50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zh-CN" sz="2400" b="1" dirty="0"/>
                <a:t>任务</a:t>
              </a:r>
              <a:r>
                <a:rPr lang="zh-CN" altLang="en-US" sz="2400" b="1" dirty="0"/>
                <a:t>三</a:t>
              </a:r>
              <a:endParaRPr lang="zh-CN" altLang="en-US" sz="24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37" name="TextBox 12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483064" y="1583410"/>
              <a:ext cx="3940130" cy="4608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Font typeface="Arial" panose="020B0604020202020204" pitchFamily="34" charset="0"/>
                <a:buNone/>
              </a:pPr>
              <a:r>
                <a:rPr lang="zh-CN" altLang="en-US" sz="2400" b="1" dirty="0">
                  <a:latin typeface="Calibri" panose="020F0502020204030204" pitchFamily="34" charset="0"/>
                  <a:ea typeface="微软雅黑" panose="020B0503020204020204" charset="-122"/>
                </a:rPr>
                <a:t>康复病历书写规范</a:t>
              </a:r>
              <a:endParaRPr lang="zh-CN" altLang="en-US" sz="2400" b="1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9"/>
          <p:cNvSpPr/>
          <p:nvPr/>
        </p:nvSpPr>
        <p:spPr bwMode="auto">
          <a:xfrm>
            <a:off x="301837" y="119380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56460" y="1392555"/>
            <a:ext cx="1652905" cy="2454910"/>
            <a:chOff x="3345" y="2143"/>
            <a:chExt cx="2603" cy="3866"/>
          </a:xfrm>
        </p:grpSpPr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345" y="3029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4295" y="2143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574" y="4253"/>
              <a:ext cx="2144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知识目标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2250" y="1588770"/>
            <a:ext cx="1652905" cy="2499995"/>
            <a:chOff x="8299" y="2452"/>
            <a:chExt cx="2603" cy="3937"/>
          </a:xfrm>
          <a:solidFill>
            <a:srgbClr val="2E75B6"/>
          </a:solidFill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299" y="3406"/>
              <a:ext cx="2603" cy="2983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233" y="2452"/>
              <a:ext cx="707" cy="1317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8" y="4623"/>
              <a:ext cx="2082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能力目标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0555" y="1443990"/>
            <a:ext cx="1652905" cy="2454910"/>
            <a:chOff x="12942" y="2224"/>
            <a:chExt cx="2603" cy="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12942" y="3110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/>
            <p:nvPr/>
          </p:nvSpPr>
          <p:spPr bwMode="auto">
            <a:xfrm>
              <a:off x="13892" y="2224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238" y="4471"/>
              <a:ext cx="2144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素质目标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852170" y="4000500"/>
            <a:ext cx="3154680" cy="248029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zh-CN" sz="1600" b="1" dirty="0">
                <a:latin typeface="微软雅黑" panose="020B0503020204020204" charset="-122"/>
                <a:ea typeface="微软雅黑" panose="020B0503020204020204" charset="-122"/>
              </a:rPr>
              <a:t>掌握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神</a:t>
            </a:r>
            <a:r>
              <a:rPr lang="zh-CN" altLang="en-US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经康复、脊髓康</a:t>
            </a:r>
            <a:r>
              <a:rPr lang="zh-CN" altLang="zh-CN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复</a:t>
            </a:r>
            <a:r>
              <a:rPr lang="zh-CN" altLang="en-US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、儿童康复、骨科等康复重点科室的入院病历记录内容；</a:t>
            </a:r>
            <a:r>
              <a:rPr lang="zh-CN" altLang="zh-CN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掌握康复治疗三期评定的目的</a:t>
            </a:r>
            <a:r>
              <a:rPr lang="zh-CN" altLang="en-US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zh-CN" altLang="zh-CN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内容</a:t>
            </a:r>
            <a:r>
              <a:rPr lang="zh-CN" altLang="en-US" sz="16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；掌握康复治疗记录单的书写内容。</a:t>
            </a:r>
            <a:endParaRPr lang="zh-CN" altLang="en-US" sz="1600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2"/>
          <p:cNvSpPr txBox="1"/>
          <p:nvPr/>
        </p:nvSpPr>
        <p:spPr>
          <a:xfrm flipH="1">
            <a:off x="4954270" y="4088765"/>
            <a:ext cx="2655570" cy="105836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能够具备制定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康复治疗处方</a:t>
            </a:r>
            <a:r>
              <a:rPr lang="zh-CN" altLang="en-US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和书写康复病历的能力。</a:t>
            </a:r>
            <a:endParaRPr lang="zh-CN" altLang="en-US" dirty="0"/>
          </a:p>
        </p:txBody>
      </p:sp>
      <p:sp>
        <p:nvSpPr>
          <p:cNvPr id="6" name="文本框 22"/>
          <p:cNvSpPr txBox="1"/>
          <p:nvPr/>
        </p:nvSpPr>
        <p:spPr>
          <a:xfrm flipH="1">
            <a:off x="8314690" y="4088765"/>
            <a:ext cx="2618105" cy="139377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培养学生准确、严谨、规范书写康复病例的理念，通过病例展现临床推理过程的能力。</a:t>
            </a:r>
            <a:endParaRPr lang="zh-CN" altLang="en-US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191635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957820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/>
      <p:bldP spid="5" grpId="0" bldLvl="0" animBg="1"/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5821" y="2413337"/>
            <a:ext cx="806035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任务一</a:t>
            </a:r>
            <a:r>
              <a:rPr lang="en-US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康复治疗处方</a:t>
            </a:r>
            <a:endParaRPr lang="zh-CN" altLang="en-U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17"/>
          <p:cNvSpPr txBox="1">
            <a:spLocks noChangeArrowheads="1"/>
          </p:cNvSpPr>
          <p:nvPr/>
        </p:nvSpPr>
        <p:spPr bwMode="auto">
          <a:xfrm>
            <a:off x="661194" y="155315"/>
            <a:ext cx="585852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latinLnBrk="1" hangingPunct="1">
              <a:buFont typeface="Arial" panose="020B0604020202020204" pitchFamily="34" charset="0"/>
              <a:buNone/>
            </a:pP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一、康复治疗处方的目的及意义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18"/>
          <p:cNvSpPr txBox="1">
            <a:spLocks noChangeArrowheads="1"/>
          </p:cNvSpPr>
          <p:nvPr/>
        </p:nvSpPr>
        <p:spPr bwMode="auto">
          <a:xfrm>
            <a:off x="983320" y="1893411"/>
            <a:ext cx="9942183" cy="1458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目的：</a:t>
            </a:r>
            <a:r>
              <a:rPr lang="zh-CN" altLang="zh-CN" sz="24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是康复医师向康复治疗师提供的康复治疗医嘱，以明确各治疗小组成员应完成的治疗工作。</a:t>
            </a:r>
            <a:endParaRPr lang="zh-CN" altLang="en-US" sz="24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19"/>
          <p:cNvSpPr txBox="1">
            <a:spLocks noChangeArrowheads="1"/>
          </p:cNvSpPr>
          <p:nvPr/>
        </p:nvSpPr>
        <p:spPr bwMode="auto">
          <a:xfrm>
            <a:off x="782857" y="3660895"/>
            <a:ext cx="10387012" cy="1457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355600" eaLnBrk="1" latin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2394CD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zh-CN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包括</a:t>
            </a:r>
            <a:r>
              <a:rPr lang="zh-CN" altLang="en-US" sz="2400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zh-CN" sz="24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诊断、患者的功能障碍、治疗目的及具体方法、治疗部位、治疗种类、剂量、训练时间、频率、次数及注意事项等</a:t>
            </a:r>
            <a:r>
              <a:rPr lang="zh-CN" altLang="en-US" sz="2400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5" name="Group 10"/>
          <p:cNvGrpSpPr/>
          <p:nvPr/>
        </p:nvGrpSpPr>
        <p:grpSpPr bwMode="auto">
          <a:xfrm>
            <a:off x="4351995" y="3595304"/>
            <a:ext cx="2536825" cy="1223963"/>
            <a:chOff x="4407518" y="3832706"/>
            <a:chExt cx="3382692" cy="1631408"/>
          </a:xfrm>
        </p:grpSpPr>
        <p:sp>
          <p:nvSpPr>
            <p:cNvPr id="6" name="Oval 11"/>
            <p:cNvSpPr/>
            <p:nvPr/>
          </p:nvSpPr>
          <p:spPr>
            <a:xfrm>
              <a:off x="5698783" y="4450567"/>
              <a:ext cx="776875" cy="3914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36A4D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id-ID" altLang="zh-CN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" name="Group 12"/>
            <p:cNvGrpSpPr/>
            <p:nvPr/>
          </p:nvGrpSpPr>
          <p:grpSpPr bwMode="auto">
            <a:xfrm>
              <a:off x="4407518" y="3832706"/>
              <a:ext cx="3382692" cy="1631408"/>
              <a:chOff x="4407518" y="3832706"/>
              <a:chExt cx="3382692" cy="1631408"/>
            </a:xfrm>
          </p:grpSpPr>
          <p:sp>
            <p:nvSpPr>
              <p:cNvPr id="8" name="Oval 13"/>
              <p:cNvSpPr/>
              <p:nvPr/>
            </p:nvSpPr>
            <p:spPr>
              <a:xfrm>
                <a:off x="4468905" y="3832706"/>
                <a:ext cx="3247215" cy="1631408"/>
              </a:xfrm>
              <a:prstGeom prst="ellipse">
                <a:avLst/>
              </a:prstGeom>
              <a:noFill/>
              <a:ln w="12700">
                <a:solidFill>
                  <a:srgbClr val="36A4D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" name="Oval 14"/>
              <p:cNvSpPr/>
              <p:nvPr/>
            </p:nvSpPr>
            <p:spPr>
              <a:xfrm>
                <a:off x="4407518" y="4611380"/>
                <a:ext cx="135477" cy="7829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36A4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" name="Oval 15"/>
              <p:cNvSpPr/>
              <p:nvPr/>
            </p:nvSpPr>
            <p:spPr>
              <a:xfrm>
                <a:off x="7654733" y="4611380"/>
                <a:ext cx="135477" cy="7829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36A4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" name="Oval 16"/>
              <p:cNvSpPr/>
              <p:nvPr/>
            </p:nvSpPr>
            <p:spPr>
              <a:xfrm>
                <a:off x="6837637" y="3904649"/>
                <a:ext cx="135477" cy="76175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36A4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" name="Oval 17"/>
              <p:cNvSpPr/>
              <p:nvPr/>
            </p:nvSpPr>
            <p:spPr>
              <a:xfrm>
                <a:off x="5226730" y="3904649"/>
                <a:ext cx="133361" cy="76175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36A4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Oval 18"/>
              <p:cNvSpPr/>
              <p:nvPr/>
            </p:nvSpPr>
            <p:spPr>
              <a:xfrm>
                <a:off x="6837637" y="5320229"/>
                <a:ext cx="135477" cy="7829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36A4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4" name="Oval 19"/>
              <p:cNvSpPr/>
              <p:nvPr/>
            </p:nvSpPr>
            <p:spPr>
              <a:xfrm>
                <a:off x="5226730" y="5320229"/>
                <a:ext cx="133361" cy="7829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rgbClr val="36A4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id-ID" altLang="zh-CN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15" name="TextBox 38"/>
          <p:cNvSpPr txBox="1">
            <a:spLocks noChangeArrowheads="1"/>
          </p:cNvSpPr>
          <p:nvPr/>
        </p:nvSpPr>
        <p:spPr bwMode="auto">
          <a:xfrm>
            <a:off x="7355545" y="1964942"/>
            <a:ext cx="3270414" cy="3635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00091A"/>
                </a:solidFill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6. 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假肢、矫形器、支具处方</a:t>
            </a:r>
            <a:endParaRPr lang="zh-CN" altLang="en-US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41"/>
          <p:cNvSpPr txBox="1">
            <a:spLocks noChangeArrowheads="1"/>
          </p:cNvSpPr>
          <p:nvPr/>
        </p:nvSpPr>
        <p:spPr bwMode="auto">
          <a:xfrm>
            <a:off x="7807982" y="3855654"/>
            <a:ext cx="1584325" cy="2778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8.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牵引疗法处方</a:t>
            </a:r>
            <a:endParaRPr lang="zh-CN" altLang="zh-CN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44"/>
          <p:cNvSpPr txBox="1">
            <a:spLocks noChangeArrowheads="1"/>
          </p:cNvSpPr>
          <p:nvPr/>
        </p:nvSpPr>
        <p:spPr bwMode="auto">
          <a:xfrm>
            <a:off x="7482556" y="2911712"/>
            <a:ext cx="1392238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7.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轮椅处方</a:t>
            </a:r>
            <a:endParaRPr lang="zh-CN" altLang="zh-CN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47"/>
          <p:cNvSpPr txBox="1">
            <a:spLocks noChangeArrowheads="1"/>
          </p:cNvSpPr>
          <p:nvPr/>
        </p:nvSpPr>
        <p:spPr bwMode="auto">
          <a:xfrm>
            <a:off x="1452340" y="1937184"/>
            <a:ext cx="2357541" cy="782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物理疗法处方</a:t>
            </a:r>
            <a:endParaRPr lang="en-US" altLang="zh-CN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（含物理因子治疗）</a:t>
            </a:r>
            <a:endParaRPr lang="zh-CN" altLang="zh-CN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49"/>
          <p:cNvSpPr txBox="1">
            <a:spLocks noChangeArrowheads="1"/>
          </p:cNvSpPr>
          <p:nvPr/>
        </p:nvSpPr>
        <p:spPr bwMode="auto">
          <a:xfrm>
            <a:off x="1692932" y="3007929"/>
            <a:ext cx="1584325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作业疗法处方</a:t>
            </a:r>
            <a:endParaRPr lang="zh-CN" altLang="zh-CN" b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0" name="Group 60"/>
          <p:cNvGrpSpPr/>
          <p:nvPr/>
        </p:nvGrpSpPr>
        <p:grpSpPr bwMode="auto">
          <a:xfrm>
            <a:off x="3719781" y="3803950"/>
            <a:ext cx="412750" cy="411163"/>
            <a:chOff x="3010378" y="3471260"/>
            <a:chExt cx="548204" cy="548202"/>
          </a:xfrm>
        </p:grpSpPr>
        <p:sp>
          <p:nvSpPr>
            <p:cNvPr id="21" name="Oval 61"/>
            <p:cNvSpPr/>
            <p:nvPr/>
          </p:nvSpPr>
          <p:spPr>
            <a:xfrm flipH="1">
              <a:off x="3010378" y="3471260"/>
              <a:ext cx="548204" cy="54820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buFont typeface="Arial" panose="020B0604020202020204" pitchFamily="34" charset="0"/>
                <a:buNone/>
                <a:defRPr/>
              </a:pPr>
              <a:endParaRPr lang="zh-CN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51"/>
            <p:cNvSpPr>
              <a:spLocks noEditPoints="1" noChangeArrowheads="1"/>
            </p:cNvSpPr>
            <p:nvPr/>
          </p:nvSpPr>
          <p:spPr bwMode="auto">
            <a:xfrm>
              <a:off x="3070827" y="3585168"/>
              <a:ext cx="411635" cy="340047"/>
            </a:xfrm>
            <a:custGeom>
              <a:avLst/>
              <a:gdLst>
                <a:gd name="T0" fmla="*/ 2147483646 w 107"/>
                <a:gd name="T1" fmla="*/ 2147483646 h 88"/>
                <a:gd name="T2" fmla="*/ 2147483646 w 107"/>
                <a:gd name="T3" fmla="*/ 2147483646 h 88"/>
                <a:gd name="T4" fmla="*/ 2147483646 w 107"/>
                <a:gd name="T5" fmla="*/ 2147483646 h 88"/>
                <a:gd name="T6" fmla="*/ 2147483646 w 107"/>
                <a:gd name="T7" fmla="*/ 0 h 88"/>
                <a:gd name="T8" fmla="*/ 2147483646 w 107"/>
                <a:gd name="T9" fmla="*/ 0 h 88"/>
                <a:gd name="T10" fmla="*/ 2147483646 w 107"/>
                <a:gd name="T11" fmla="*/ 0 h 88"/>
                <a:gd name="T12" fmla="*/ 2147483646 w 107"/>
                <a:gd name="T13" fmla="*/ 2147483646 h 88"/>
                <a:gd name="T14" fmla="*/ 2147483646 w 107"/>
                <a:gd name="T15" fmla="*/ 2147483646 h 88"/>
                <a:gd name="T16" fmla="*/ 2147483646 w 107"/>
                <a:gd name="T17" fmla="*/ 2147483646 h 88"/>
                <a:gd name="T18" fmla="*/ 2147483646 w 107"/>
                <a:gd name="T19" fmla="*/ 2147483646 h 88"/>
                <a:gd name="T20" fmla="*/ 2147483646 w 107"/>
                <a:gd name="T21" fmla="*/ 2147483646 h 88"/>
                <a:gd name="T22" fmla="*/ 2147483646 w 107"/>
                <a:gd name="T23" fmla="*/ 2147483646 h 88"/>
                <a:gd name="T24" fmla="*/ 2147483646 w 107"/>
                <a:gd name="T25" fmla="*/ 2147483646 h 88"/>
                <a:gd name="T26" fmla="*/ 2147483646 w 107"/>
                <a:gd name="T27" fmla="*/ 2147483646 h 88"/>
                <a:gd name="T28" fmla="*/ 2147483646 w 107"/>
                <a:gd name="T29" fmla="*/ 0 h 88"/>
                <a:gd name="T30" fmla="*/ 2147483646 w 107"/>
                <a:gd name="T31" fmla="*/ 0 h 88"/>
                <a:gd name="T32" fmla="*/ 2147483646 w 107"/>
                <a:gd name="T33" fmla="*/ 0 h 88"/>
                <a:gd name="T34" fmla="*/ 2147483646 w 107"/>
                <a:gd name="T35" fmla="*/ 2147483646 h 88"/>
                <a:gd name="T36" fmla="*/ 2147483646 w 107"/>
                <a:gd name="T37" fmla="*/ 2147483646 h 88"/>
                <a:gd name="T38" fmla="*/ 2147483646 w 107"/>
                <a:gd name="T39" fmla="*/ 2147483646 h 88"/>
                <a:gd name="T40" fmla="*/ 2147483646 w 107"/>
                <a:gd name="T41" fmla="*/ 2147483646 h 88"/>
                <a:gd name="T42" fmla="*/ 2147483646 w 107"/>
                <a:gd name="T43" fmla="*/ 2147483646 h 88"/>
                <a:gd name="T44" fmla="*/ 2147483646 w 107"/>
                <a:gd name="T45" fmla="*/ 2147483646 h 88"/>
                <a:gd name="T46" fmla="*/ 2147483646 w 107"/>
                <a:gd name="T47" fmla="*/ 2147483646 h 88"/>
                <a:gd name="T48" fmla="*/ 2147483646 w 107"/>
                <a:gd name="T49" fmla="*/ 2147483646 h 88"/>
                <a:gd name="T50" fmla="*/ 2147483646 w 107"/>
                <a:gd name="T51" fmla="*/ 2147483646 h 88"/>
                <a:gd name="T52" fmla="*/ 2147483646 w 107"/>
                <a:gd name="T53" fmla="*/ 2147483646 h 88"/>
                <a:gd name="T54" fmla="*/ 2147483646 w 107"/>
                <a:gd name="T55" fmla="*/ 2147483646 h 88"/>
                <a:gd name="T56" fmla="*/ 2147483646 w 107"/>
                <a:gd name="T57" fmla="*/ 2147483646 h 88"/>
                <a:gd name="T58" fmla="*/ 2147483646 w 107"/>
                <a:gd name="T59" fmla="*/ 2147483646 h 88"/>
                <a:gd name="T60" fmla="*/ 2147483646 w 107"/>
                <a:gd name="T61" fmla="*/ 2147483646 h 88"/>
                <a:gd name="T62" fmla="*/ 2147483646 w 107"/>
                <a:gd name="T63" fmla="*/ 2147483646 h 88"/>
                <a:gd name="T64" fmla="*/ 2147483646 w 107"/>
                <a:gd name="T65" fmla="*/ 2147483646 h 88"/>
                <a:gd name="T66" fmla="*/ 2147483646 w 107"/>
                <a:gd name="T67" fmla="*/ 2147483646 h 88"/>
                <a:gd name="T68" fmla="*/ 2147483646 w 107"/>
                <a:gd name="T69" fmla="*/ 2147483646 h 88"/>
                <a:gd name="T70" fmla="*/ 2147483646 w 107"/>
                <a:gd name="T71" fmla="*/ 2147483646 h 88"/>
                <a:gd name="T72" fmla="*/ 2147483646 w 107"/>
                <a:gd name="T73" fmla="*/ 2147483646 h 88"/>
                <a:gd name="T74" fmla="*/ 2147483646 w 107"/>
                <a:gd name="T75" fmla="*/ 2147483646 h 88"/>
                <a:gd name="T76" fmla="*/ 2147483646 w 107"/>
                <a:gd name="T77" fmla="*/ 2147483646 h 88"/>
                <a:gd name="T78" fmla="*/ 2147483646 w 107"/>
                <a:gd name="T79" fmla="*/ 2147483646 h 88"/>
                <a:gd name="T80" fmla="*/ 2147483646 w 107"/>
                <a:gd name="T81" fmla="*/ 2147483646 h 88"/>
                <a:gd name="T82" fmla="*/ 2147483646 w 107"/>
                <a:gd name="T83" fmla="*/ 2147483646 h 88"/>
                <a:gd name="T84" fmla="*/ 2147483646 w 107"/>
                <a:gd name="T85" fmla="*/ 2147483646 h 88"/>
                <a:gd name="T86" fmla="*/ 2147483646 w 107"/>
                <a:gd name="T87" fmla="*/ 2147483646 h 88"/>
                <a:gd name="T88" fmla="*/ 2147483646 w 107"/>
                <a:gd name="T89" fmla="*/ 2147483646 h 88"/>
                <a:gd name="T90" fmla="*/ 2147483646 w 107"/>
                <a:gd name="T91" fmla="*/ 2147483646 h 88"/>
                <a:gd name="T92" fmla="*/ 2147483646 w 107"/>
                <a:gd name="T93" fmla="*/ 2147483646 h 88"/>
                <a:gd name="T94" fmla="*/ 2147483646 w 107"/>
                <a:gd name="T95" fmla="*/ 2147483646 h 88"/>
                <a:gd name="T96" fmla="*/ 2147483646 w 107"/>
                <a:gd name="T97" fmla="*/ 2147483646 h 88"/>
                <a:gd name="T98" fmla="*/ 2147483646 w 107"/>
                <a:gd name="T99" fmla="*/ 2147483646 h 88"/>
                <a:gd name="T100" fmla="*/ 2147483646 w 107"/>
                <a:gd name="T101" fmla="*/ 2147483646 h 8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TextBox 38"/>
          <p:cNvSpPr txBox="1">
            <a:spLocks noChangeArrowheads="1"/>
          </p:cNvSpPr>
          <p:nvPr/>
        </p:nvSpPr>
        <p:spPr bwMode="auto">
          <a:xfrm>
            <a:off x="1683407" y="4711317"/>
            <a:ext cx="1584325" cy="277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心理疗法处方</a:t>
            </a:r>
            <a:endParaRPr lang="zh-CN" altLang="zh-CN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41"/>
          <p:cNvSpPr txBox="1">
            <a:spLocks noChangeArrowheads="1"/>
          </p:cNvSpPr>
          <p:nvPr/>
        </p:nvSpPr>
        <p:spPr bwMode="auto">
          <a:xfrm>
            <a:off x="7485293" y="4712904"/>
            <a:ext cx="1584325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9.</a:t>
            </a:r>
            <a:r>
              <a:rPr lang="zh-CN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文体疗法处方</a:t>
            </a:r>
            <a:endParaRPr lang="zh-CN" altLang="zh-CN" b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TextBox 41"/>
          <p:cNvSpPr txBox="1">
            <a:spLocks noChangeArrowheads="1"/>
          </p:cNvSpPr>
          <p:nvPr/>
        </p:nvSpPr>
        <p:spPr bwMode="auto">
          <a:xfrm>
            <a:off x="7482556" y="5497729"/>
            <a:ext cx="1584325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10.</a:t>
            </a:r>
            <a:r>
              <a:rPr lang="zh-CN" altLang="en-US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其它</a:t>
            </a:r>
            <a:endParaRPr lang="zh-CN" altLang="zh-CN" b="1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7" name="Group 77"/>
          <p:cNvGrpSpPr/>
          <p:nvPr/>
        </p:nvGrpSpPr>
        <p:grpSpPr bwMode="auto">
          <a:xfrm>
            <a:off x="5100789" y="2274693"/>
            <a:ext cx="961737" cy="2053848"/>
            <a:chOff x="4953131" y="2049903"/>
            <a:chExt cx="1777869" cy="3797206"/>
          </a:xfrm>
          <a:solidFill>
            <a:schemeClr val="accent1"/>
          </a:solidFill>
        </p:grpSpPr>
        <p:grpSp>
          <p:nvGrpSpPr>
            <p:cNvPr id="28" name="Group 78"/>
            <p:cNvGrpSpPr/>
            <p:nvPr/>
          </p:nvGrpSpPr>
          <p:grpSpPr bwMode="auto">
            <a:xfrm>
              <a:off x="5657220" y="2049903"/>
              <a:ext cx="1073780" cy="3797206"/>
              <a:chOff x="5885820" y="2998041"/>
              <a:chExt cx="592553" cy="2095444"/>
            </a:xfrm>
            <a:grpFill/>
          </p:grpSpPr>
          <p:sp>
            <p:nvSpPr>
              <p:cNvPr id="34" name="Shape 1033"/>
              <p:cNvSpPr/>
              <p:nvPr/>
            </p:nvSpPr>
            <p:spPr>
              <a:xfrm>
                <a:off x="5885830" y="2998041"/>
                <a:ext cx="592543" cy="20954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2" h="21597" extrusionOk="0">
                    <a:moveTo>
                      <a:pt x="8563" y="0"/>
                    </a:moveTo>
                    <a:cubicBezTo>
                      <a:pt x="10027" y="-3"/>
                      <a:pt x="12311" y="423"/>
                      <a:pt x="12311" y="1065"/>
                    </a:cubicBezTo>
                    <a:cubicBezTo>
                      <a:pt x="12311" y="1707"/>
                      <a:pt x="12132" y="1985"/>
                      <a:pt x="11954" y="2193"/>
                    </a:cubicBezTo>
                    <a:cubicBezTo>
                      <a:pt x="11775" y="2401"/>
                      <a:pt x="11537" y="2367"/>
                      <a:pt x="11537" y="2367"/>
                    </a:cubicBezTo>
                    <a:cubicBezTo>
                      <a:pt x="11537" y="2367"/>
                      <a:pt x="11597" y="2801"/>
                      <a:pt x="11121" y="2905"/>
                    </a:cubicBezTo>
                    <a:cubicBezTo>
                      <a:pt x="10645" y="3009"/>
                      <a:pt x="10526" y="3043"/>
                      <a:pt x="10526" y="3182"/>
                    </a:cubicBezTo>
                    <a:cubicBezTo>
                      <a:pt x="10526" y="3321"/>
                      <a:pt x="10823" y="3425"/>
                      <a:pt x="11240" y="3564"/>
                    </a:cubicBezTo>
                    <a:cubicBezTo>
                      <a:pt x="11656" y="3703"/>
                      <a:pt x="13442" y="3859"/>
                      <a:pt x="14393" y="3963"/>
                    </a:cubicBezTo>
                    <a:cubicBezTo>
                      <a:pt x="15346" y="4067"/>
                      <a:pt x="16119" y="4241"/>
                      <a:pt x="16654" y="4588"/>
                    </a:cubicBezTo>
                    <a:cubicBezTo>
                      <a:pt x="17190" y="4935"/>
                      <a:pt x="17963" y="5369"/>
                      <a:pt x="18975" y="5664"/>
                    </a:cubicBezTo>
                    <a:cubicBezTo>
                      <a:pt x="19986" y="5959"/>
                      <a:pt x="21236" y="6427"/>
                      <a:pt x="20879" y="6878"/>
                    </a:cubicBezTo>
                    <a:cubicBezTo>
                      <a:pt x="20522" y="7329"/>
                      <a:pt x="18380" y="7676"/>
                      <a:pt x="17190" y="7486"/>
                    </a:cubicBezTo>
                    <a:cubicBezTo>
                      <a:pt x="16000" y="7295"/>
                      <a:pt x="15524" y="7277"/>
                      <a:pt x="15524" y="7277"/>
                    </a:cubicBezTo>
                    <a:cubicBezTo>
                      <a:pt x="15524" y="7277"/>
                      <a:pt x="16297" y="8266"/>
                      <a:pt x="16654" y="9255"/>
                    </a:cubicBezTo>
                    <a:cubicBezTo>
                      <a:pt x="17011" y="10245"/>
                      <a:pt x="17963" y="11199"/>
                      <a:pt x="17428" y="11286"/>
                    </a:cubicBezTo>
                    <a:cubicBezTo>
                      <a:pt x="16893" y="11372"/>
                      <a:pt x="16119" y="11477"/>
                      <a:pt x="16119" y="11477"/>
                    </a:cubicBezTo>
                    <a:cubicBezTo>
                      <a:pt x="16119" y="11477"/>
                      <a:pt x="15958" y="12874"/>
                      <a:pt x="15107" y="14083"/>
                    </a:cubicBezTo>
                    <a:cubicBezTo>
                      <a:pt x="14257" y="15292"/>
                      <a:pt x="13947" y="15840"/>
                      <a:pt x="13838" y="16560"/>
                    </a:cubicBezTo>
                    <a:cubicBezTo>
                      <a:pt x="13728" y="17279"/>
                      <a:pt x="13454" y="17807"/>
                      <a:pt x="13673" y="18111"/>
                    </a:cubicBezTo>
                    <a:cubicBezTo>
                      <a:pt x="13893" y="18415"/>
                      <a:pt x="15318" y="19006"/>
                      <a:pt x="16141" y="19118"/>
                    </a:cubicBezTo>
                    <a:cubicBezTo>
                      <a:pt x="16963" y="19230"/>
                      <a:pt x="18444" y="19230"/>
                      <a:pt x="19047" y="19310"/>
                    </a:cubicBezTo>
                    <a:cubicBezTo>
                      <a:pt x="19650" y="19390"/>
                      <a:pt x="20089" y="19614"/>
                      <a:pt x="18718" y="19678"/>
                    </a:cubicBezTo>
                    <a:cubicBezTo>
                      <a:pt x="17347" y="19742"/>
                      <a:pt x="14770" y="19630"/>
                      <a:pt x="14112" y="19566"/>
                    </a:cubicBezTo>
                    <a:cubicBezTo>
                      <a:pt x="13454" y="19502"/>
                      <a:pt x="12412" y="19358"/>
                      <a:pt x="12412" y="19358"/>
                    </a:cubicBezTo>
                    <a:cubicBezTo>
                      <a:pt x="12412" y="19358"/>
                      <a:pt x="12741" y="19598"/>
                      <a:pt x="11261" y="19598"/>
                    </a:cubicBezTo>
                    <a:cubicBezTo>
                      <a:pt x="9780" y="19598"/>
                      <a:pt x="9506" y="19566"/>
                      <a:pt x="9451" y="19294"/>
                    </a:cubicBezTo>
                    <a:cubicBezTo>
                      <a:pt x="9397" y="19022"/>
                      <a:pt x="9451" y="18655"/>
                      <a:pt x="9232" y="18463"/>
                    </a:cubicBezTo>
                    <a:cubicBezTo>
                      <a:pt x="9012" y="18271"/>
                      <a:pt x="10109" y="17775"/>
                      <a:pt x="9561" y="17503"/>
                    </a:cubicBezTo>
                    <a:cubicBezTo>
                      <a:pt x="9012" y="17231"/>
                      <a:pt x="8464" y="16528"/>
                      <a:pt x="8958" y="16112"/>
                    </a:cubicBezTo>
                    <a:cubicBezTo>
                      <a:pt x="9451" y="15696"/>
                      <a:pt x="8793" y="15281"/>
                      <a:pt x="8958" y="15009"/>
                    </a:cubicBezTo>
                    <a:cubicBezTo>
                      <a:pt x="9122" y="14737"/>
                      <a:pt x="9341" y="14369"/>
                      <a:pt x="9341" y="13953"/>
                    </a:cubicBezTo>
                    <a:cubicBezTo>
                      <a:pt x="9341" y="13538"/>
                      <a:pt x="9287" y="13234"/>
                      <a:pt x="9287" y="13234"/>
                    </a:cubicBezTo>
                    <a:cubicBezTo>
                      <a:pt x="9287" y="13234"/>
                      <a:pt x="8245" y="14801"/>
                      <a:pt x="7971" y="15217"/>
                    </a:cubicBezTo>
                    <a:cubicBezTo>
                      <a:pt x="7696" y="15632"/>
                      <a:pt x="7258" y="17119"/>
                      <a:pt x="7258" y="17567"/>
                    </a:cubicBezTo>
                    <a:cubicBezTo>
                      <a:pt x="7258" y="18015"/>
                      <a:pt x="6107" y="18623"/>
                      <a:pt x="6052" y="19022"/>
                    </a:cubicBezTo>
                    <a:cubicBezTo>
                      <a:pt x="5997" y="19422"/>
                      <a:pt x="5942" y="19662"/>
                      <a:pt x="5558" y="19662"/>
                    </a:cubicBezTo>
                    <a:cubicBezTo>
                      <a:pt x="5174" y="19662"/>
                      <a:pt x="5942" y="20110"/>
                      <a:pt x="6216" y="20462"/>
                    </a:cubicBezTo>
                    <a:cubicBezTo>
                      <a:pt x="6490" y="20813"/>
                      <a:pt x="7313" y="21597"/>
                      <a:pt x="5723" y="21597"/>
                    </a:cubicBezTo>
                    <a:cubicBezTo>
                      <a:pt x="4132" y="21597"/>
                      <a:pt x="2323" y="21405"/>
                      <a:pt x="2268" y="20909"/>
                    </a:cubicBezTo>
                    <a:cubicBezTo>
                      <a:pt x="2213" y="20414"/>
                      <a:pt x="2432" y="19982"/>
                      <a:pt x="1994" y="19790"/>
                    </a:cubicBezTo>
                    <a:cubicBezTo>
                      <a:pt x="1555" y="19598"/>
                      <a:pt x="1500" y="19182"/>
                      <a:pt x="1555" y="18927"/>
                    </a:cubicBezTo>
                    <a:cubicBezTo>
                      <a:pt x="1610" y="18671"/>
                      <a:pt x="1336" y="18239"/>
                      <a:pt x="1555" y="17695"/>
                    </a:cubicBezTo>
                    <a:cubicBezTo>
                      <a:pt x="1775" y="17152"/>
                      <a:pt x="1775" y="16240"/>
                      <a:pt x="2213" y="15552"/>
                    </a:cubicBezTo>
                    <a:cubicBezTo>
                      <a:pt x="2652" y="14865"/>
                      <a:pt x="2761" y="13809"/>
                      <a:pt x="2981" y="12978"/>
                    </a:cubicBezTo>
                    <a:cubicBezTo>
                      <a:pt x="3200" y="12146"/>
                      <a:pt x="3365" y="11730"/>
                      <a:pt x="3090" y="11603"/>
                    </a:cubicBezTo>
                    <a:cubicBezTo>
                      <a:pt x="2816" y="11475"/>
                      <a:pt x="1172" y="11363"/>
                      <a:pt x="733" y="11331"/>
                    </a:cubicBezTo>
                    <a:cubicBezTo>
                      <a:pt x="294" y="11299"/>
                      <a:pt x="1281" y="10435"/>
                      <a:pt x="1610" y="9716"/>
                    </a:cubicBezTo>
                    <a:cubicBezTo>
                      <a:pt x="1939" y="8996"/>
                      <a:pt x="2542" y="8564"/>
                      <a:pt x="2871" y="8053"/>
                    </a:cubicBezTo>
                    <a:cubicBezTo>
                      <a:pt x="3200" y="7541"/>
                      <a:pt x="3200" y="7301"/>
                      <a:pt x="2487" y="6933"/>
                    </a:cubicBezTo>
                    <a:cubicBezTo>
                      <a:pt x="1775" y="6565"/>
                      <a:pt x="897" y="6326"/>
                      <a:pt x="513" y="5494"/>
                    </a:cubicBezTo>
                    <a:cubicBezTo>
                      <a:pt x="130" y="4663"/>
                      <a:pt x="-364" y="4119"/>
                      <a:pt x="404" y="3911"/>
                    </a:cubicBezTo>
                    <a:cubicBezTo>
                      <a:pt x="1172" y="3703"/>
                      <a:pt x="2652" y="3815"/>
                      <a:pt x="3748" y="3559"/>
                    </a:cubicBezTo>
                    <a:cubicBezTo>
                      <a:pt x="4845" y="3303"/>
                      <a:pt x="5010" y="3015"/>
                      <a:pt x="5503" y="2983"/>
                    </a:cubicBezTo>
                    <a:cubicBezTo>
                      <a:pt x="5997" y="2951"/>
                      <a:pt x="6106" y="2920"/>
                      <a:pt x="6106" y="2744"/>
                    </a:cubicBezTo>
                    <a:cubicBezTo>
                      <a:pt x="6106" y="2568"/>
                      <a:pt x="5942" y="2392"/>
                      <a:pt x="5942" y="2392"/>
                    </a:cubicBezTo>
                    <a:cubicBezTo>
                      <a:pt x="5942" y="2392"/>
                      <a:pt x="5174" y="2248"/>
                      <a:pt x="5010" y="2024"/>
                    </a:cubicBezTo>
                    <a:cubicBezTo>
                      <a:pt x="4845" y="1800"/>
                      <a:pt x="4681" y="1240"/>
                      <a:pt x="4900" y="857"/>
                    </a:cubicBezTo>
                    <a:cubicBezTo>
                      <a:pt x="5119" y="473"/>
                      <a:pt x="6318" y="5"/>
                      <a:pt x="85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88" tIns="38088" rIns="38088" bIns="38088" anchor="ctr"/>
              <a:lstStyle/>
              <a:p>
                <a:pPr defTabSz="685165" eaLnBrk="1" hangingPunct="1">
                  <a:buFont typeface="Arial" panose="020B0604020202020204" pitchFamily="34" charset="0"/>
                  <a:buNone/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  <a:cs typeface="Helvetica Light"/>
                  <a:sym typeface="Helvetica Light"/>
                </a:endParaRPr>
              </a:p>
            </p:txBody>
          </p:sp>
          <p:sp>
            <p:nvSpPr>
              <p:cNvPr id="35" name="Shape 1034"/>
              <p:cNvSpPr/>
              <p:nvPr/>
            </p:nvSpPr>
            <p:spPr bwMode="auto">
              <a:xfrm>
                <a:off x="6044928" y="3266536"/>
                <a:ext cx="152772" cy="118030"/>
              </a:xfrm>
              <a:custGeom>
                <a:avLst/>
                <a:gdLst>
                  <a:gd name="T0" fmla="*/ 76386 w 21600"/>
                  <a:gd name="T1" fmla="*/ 59015 h 21600"/>
                  <a:gd name="T2" fmla="*/ 76386 w 21600"/>
                  <a:gd name="T3" fmla="*/ 59015 h 21600"/>
                  <a:gd name="T4" fmla="*/ 76386 w 21600"/>
                  <a:gd name="T5" fmla="*/ 59015 h 21600"/>
                  <a:gd name="T6" fmla="*/ 76386 w 21600"/>
                  <a:gd name="T7" fmla="*/ 59015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0143" y="9828"/>
                    </a:moveTo>
                    <a:cubicBezTo>
                      <a:pt x="20503" y="10692"/>
                      <a:pt x="21004" y="11543"/>
                      <a:pt x="21600" y="12462"/>
                    </a:cubicBezTo>
                    <a:cubicBezTo>
                      <a:pt x="20797" y="15394"/>
                      <a:pt x="20629" y="18810"/>
                      <a:pt x="20550" y="21600"/>
                    </a:cubicBezTo>
                    <a:cubicBezTo>
                      <a:pt x="17285" y="18886"/>
                      <a:pt x="18957" y="12766"/>
                      <a:pt x="16102" y="12414"/>
                    </a:cubicBezTo>
                    <a:cubicBezTo>
                      <a:pt x="13346" y="12074"/>
                      <a:pt x="12988" y="13608"/>
                      <a:pt x="12526" y="15998"/>
                    </a:cubicBezTo>
                    <a:cubicBezTo>
                      <a:pt x="12064" y="18387"/>
                      <a:pt x="11785" y="20178"/>
                      <a:pt x="11785" y="20178"/>
                    </a:cubicBezTo>
                    <a:cubicBezTo>
                      <a:pt x="11785" y="20178"/>
                      <a:pt x="2700" y="7597"/>
                      <a:pt x="0" y="3147"/>
                    </a:cubicBezTo>
                    <a:cubicBezTo>
                      <a:pt x="1311" y="2680"/>
                      <a:pt x="1742" y="2046"/>
                      <a:pt x="1827" y="0"/>
                    </a:cubicBezTo>
                    <a:cubicBezTo>
                      <a:pt x="4847" y="4160"/>
                      <a:pt x="12262" y="11667"/>
                      <a:pt x="15756" y="11667"/>
                    </a:cubicBezTo>
                    <a:cubicBezTo>
                      <a:pt x="17415" y="11667"/>
                      <a:pt x="18853" y="10951"/>
                      <a:pt x="20143" y="98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88" tIns="38088" rIns="38088" bIns="38088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6" name="Shape 1035"/>
              <p:cNvSpPr/>
              <p:nvPr/>
            </p:nvSpPr>
            <p:spPr bwMode="auto">
              <a:xfrm>
                <a:off x="6204036" y="3584752"/>
                <a:ext cx="63807" cy="88944"/>
              </a:xfrm>
              <a:custGeom>
                <a:avLst/>
                <a:gdLst>
                  <a:gd name="T0" fmla="*/ 31904 w 20108"/>
                  <a:gd name="T1" fmla="*/ 44472 h 21600"/>
                  <a:gd name="T2" fmla="*/ 31904 w 20108"/>
                  <a:gd name="T3" fmla="*/ 44472 h 21600"/>
                  <a:gd name="T4" fmla="*/ 31904 w 20108"/>
                  <a:gd name="T5" fmla="*/ 44472 h 21600"/>
                  <a:gd name="T6" fmla="*/ 31904 w 20108"/>
                  <a:gd name="T7" fmla="*/ 44472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108" h="21600" extrusionOk="0">
                    <a:moveTo>
                      <a:pt x="11314" y="594"/>
                    </a:moveTo>
                    <a:lnTo>
                      <a:pt x="0" y="0"/>
                    </a:lnTo>
                    <a:cubicBezTo>
                      <a:pt x="0" y="0"/>
                      <a:pt x="10284" y="5549"/>
                      <a:pt x="10284" y="11495"/>
                    </a:cubicBezTo>
                    <a:cubicBezTo>
                      <a:pt x="10284" y="17438"/>
                      <a:pt x="9772" y="20013"/>
                      <a:pt x="9772" y="20013"/>
                    </a:cubicBezTo>
                    <a:lnTo>
                      <a:pt x="18772" y="21600"/>
                    </a:lnTo>
                    <a:cubicBezTo>
                      <a:pt x="18772" y="21600"/>
                      <a:pt x="21600" y="15655"/>
                      <a:pt x="19026" y="9907"/>
                    </a:cubicBezTo>
                    <a:cubicBezTo>
                      <a:pt x="16457" y="4162"/>
                      <a:pt x="13629" y="2575"/>
                      <a:pt x="11314" y="5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88" tIns="38088" rIns="38088" bIns="38088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7" name="Shape 1036"/>
              <p:cNvSpPr/>
              <p:nvPr/>
            </p:nvSpPr>
            <p:spPr bwMode="auto">
              <a:xfrm>
                <a:off x="6243813" y="3793582"/>
                <a:ext cx="27989" cy="76476"/>
              </a:xfrm>
              <a:custGeom>
                <a:avLst/>
                <a:gdLst>
                  <a:gd name="T0" fmla="*/ 13995 w 21600"/>
                  <a:gd name="T1" fmla="*/ 38238 h 21600"/>
                  <a:gd name="T2" fmla="*/ 13995 w 21600"/>
                  <a:gd name="T3" fmla="*/ 38238 h 21600"/>
                  <a:gd name="T4" fmla="*/ 13995 w 21600"/>
                  <a:gd name="T5" fmla="*/ 38238 h 21600"/>
                  <a:gd name="T6" fmla="*/ 13995 w 21600"/>
                  <a:gd name="T7" fmla="*/ 38238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6479" y="0"/>
                    </a:moveTo>
                    <a:cubicBezTo>
                      <a:pt x="6479" y="0"/>
                      <a:pt x="2878" y="12381"/>
                      <a:pt x="1439" y="16334"/>
                    </a:cubicBezTo>
                    <a:cubicBezTo>
                      <a:pt x="0" y="20286"/>
                      <a:pt x="0" y="21600"/>
                      <a:pt x="0" y="21600"/>
                    </a:cubicBezTo>
                    <a:lnTo>
                      <a:pt x="21600" y="20286"/>
                    </a:lnTo>
                    <a:cubicBezTo>
                      <a:pt x="21600" y="20286"/>
                      <a:pt x="16556" y="10275"/>
                      <a:pt x="64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88" tIns="38088" rIns="38088" bIns="38088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9" name="Group 79"/>
            <p:cNvGrpSpPr/>
            <p:nvPr/>
          </p:nvGrpSpPr>
          <p:grpSpPr bwMode="auto">
            <a:xfrm>
              <a:off x="4953131" y="2211585"/>
              <a:ext cx="1032889" cy="3522184"/>
              <a:chOff x="4327117" y="2248733"/>
              <a:chExt cx="467420" cy="1593917"/>
            </a:xfrm>
            <a:grpFill/>
          </p:grpSpPr>
          <p:sp>
            <p:nvSpPr>
              <p:cNvPr id="30" name="Shape 1037"/>
              <p:cNvSpPr/>
              <p:nvPr/>
            </p:nvSpPr>
            <p:spPr bwMode="auto">
              <a:xfrm>
                <a:off x="4514737" y="2443569"/>
                <a:ext cx="104119" cy="147004"/>
              </a:xfrm>
              <a:custGeom>
                <a:avLst/>
                <a:gdLst>
                  <a:gd name="T0" fmla="*/ 52060 w 17393"/>
                  <a:gd name="T1" fmla="*/ 73502 h 16430"/>
                  <a:gd name="T2" fmla="*/ 52060 w 17393"/>
                  <a:gd name="T3" fmla="*/ 73502 h 16430"/>
                  <a:gd name="T4" fmla="*/ 52060 w 17393"/>
                  <a:gd name="T5" fmla="*/ 73502 h 16430"/>
                  <a:gd name="T6" fmla="*/ 52060 w 17393"/>
                  <a:gd name="T7" fmla="*/ 73502 h 1643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393" h="16430" extrusionOk="0">
                    <a:moveTo>
                      <a:pt x="186" y="1062"/>
                    </a:moveTo>
                    <a:cubicBezTo>
                      <a:pt x="6551" y="2887"/>
                      <a:pt x="-497" y="5169"/>
                      <a:pt x="1549" y="7298"/>
                    </a:cubicBezTo>
                    <a:cubicBezTo>
                      <a:pt x="3596" y="9428"/>
                      <a:pt x="-951" y="10950"/>
                      <a:pt x="186" y="13839"/>
                    </a:cubicBezTo>
                    <a:cubicBezTo>
                      <a:pt x="1322" y="16729"/>
                      <a:pt x="11099" y="16577"/>
                      <a:pt x="15874" y="16273"/>
                    </a:cubicBezTo>
                    <a:cubicBezTo>
                      <a:pt x="20649" y="15969"/>
                      <a:pt x="13827" y="-4871"/>
                      <a:pt x="186" y="10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88" tIns="38088" rIns="38088" bIns="38088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1038"/>
              <p:cNvSpPr/>
              <p:nvPr/>
            </p:nvSpPr>
            <p:spPr>
              <a:xfrm>
                <a:off x="4464528" y="2248286"/>
                <a:ext cx="230013" cy="336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339" h="19358" extrusionOk="0">
                    <a:moveTo>
                      <a:pt x="710" y="2062"/>
                    </a:moveTo>
                    <a:cubicBezTo>
                      <a:pt x="4444" y="-1631"/>
                      <a:pt x="14162" y="-123"/>
                      <a:pt x="14072" y="4672"/>
                    </a:cubicBezTo>
                    <a:cubicBezTo>
                      <a:pt x="13981" y="9467"/>
                      <a:pt x="18111" y="6414"/>
                      <a:pt x="16740" y="8825"/>
                    </a:cubicBezTo>
                    <a:cubicBezTo>
                      <a:pt x="15368" y="11235"/>
                      <a:pt x="19697" y="10962"/>
                      <a:pt x="17891" y="12944"/>
                    </a:cubicBezTo>
                    <a:cubicBezTo>
                      <a:pt x="16085" y="14926"/>
                      <a:pt x="20502" y="15370"/>
                      <a:pt x="16264" y="17670"/>
                    </a:cubicBezTo>
                    <a:cubicBezTo>
                      <a:pt x="12026" y="19969"/>
                      <a:pt x="9576" y="19252"/>
                      <a:pt x="9576" y="19252"/>
                    </a:cubicBezTo>
                    <a:cubicBezTo>
                      <a:pt x="9576" y="19252"/>
                      <a:pt x="10880" y="5804"/>
                      <a:pt x="3218" y="7372"/>
                    </a:cubicBezTo>
                    <a:cubicBezTo>
                      <a:pt x="842" y="7859"/>
                      <a:pt x="-1098" y="3848"/>
                      <a:pt x="710" y="206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88" tIns="38088" rIns="38088" bIns="38088" anchor="ctr"/>
              <a:lstStyle/>
              <a:p>
                <a:pPr defTabSz="685165" eaLnBrk="1" hangingPunct="1">
                  <a:buFont typeface="Arial" panose="020B0604020202020204" pitchFamily="34" charset="0"/>
                  <a:buNone/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  <a:cs typeface="Helvetica Light"/>
                  <a:sym typeface="Helvetica Light"/>
                </a:endParaRPr>
              </a:p>
            </p:txBody>
          </p:sp>
          <p:sp>
            <p:nvSpPr>
              <p:cNvPr id="32" name="Shape 1039"/>
              <p:cNvSpPr/>
              <p:nvPr/>
            </p:nvSpPr>
            <p:spPr>
              <a:xfrm>
                <a:off x="4327117" y="2248286"/>
                <a:ext cx="466997" cy="1594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0" extrusionOk="0">
                    <a:moveTo>
                      <a:pt x="9729" y="0"/>
                    </a:moveTo>
                    <a:cubicBezTo>
                      <a:pt x="11263" y="-1"/>
                      <a:pt x="12626" y="216"/>
                      <a:pt x="13309" y="696"/>
                    </a:cubicBezTo>
                    <a:cubicBezTo>
                      <a:pt x="13991" y="1177"/>
                      <a:pt x="14104" y="1724"/>
                      <a:pt x="13877" y="2006"/>
                    </a:cubicBezTo>
                    <a:cubicBezTo>
                      <a:pt x="13685" y="2245"/>
                      <a:pt x="14425" y="2938"/>
                      <a:pt x="14755" y="3173"/>
                    </a:cubicBezTo>
                    <a:cubicBezTo>
                      <a:pt x="15167" y="3467"/>
                      <a:pt x="15809" y="3880"/>
                      <a:pt x="15809" y="3880"/>
                    </a:cubicBezTo>
                    <a:cubicBezTo>
                      <a:pt x="15809" y="3880"/>
                      <a:pt x="16491" y="4178"/>
                      <a:pt x="16491" y="4592"/>
                    </a:cubicBezTo>
                    <a:cubicBezTo>
                      <a:pt x="16491" y="5007"/>
                      <a:pt x="16434" y="5604"/>
                      <a:pt x="16945" y="6366"/>
                    </a:cubicBezTo>
                    <a:cubicBezTo>
                      <a:pt x="17457" y="7129"/>
                      <a:pt x="17400" y="7295"/>
                      <a:pt x="16945" y="7676"/>
                    </a:cubicBezTo>
                    <a:cubicBezTo>
                      <a:pt x="16491" y="8058"/>
                      <a:pt x="15013" y="8787"/>
                      <a:pt x="15013" y="8787"/>
                    </a:cubicBezTo>
                    <a:cubicBezTo>
                      <a:pt x="15013" y="8787"/>
                      <a:pt x="16434" y="8986"/>
                      <a:pt x="15923" y="9168"/>
                    </a:cubicBezTo>
                    <a:cubicBezTo>
                      <a:pt x="15411" y="9351"/>
                      <a:pt x="14957" y="9417"/>
                      <a:pt x="14957" y="9417"/>
                    </a:cubicBezTo>
                    <a:cubicBezTo>
                      <a:pt x="14957" y="9417"/>
                      <a:pt x="16491" y="10064"/>
                      <a:pt x="15695" y="10760"/>
                    </a:cubicBezTo>
                    <a:cubicBezTo>
                      <a:pt x="14900" y="11456"/>
                      <a:pt x="14750" y="11966"/>
                      <a:pt x="14841" y="12604"/>
                    </a:cubicBezTo>
                    <a:cubicBezTo>
                      <a:pt x="14932" y="13241"/>
                      <a:pt x="14932" y="13799"/>
                      <a:pt x="14932" y="13799"/>
                    </a:cubicBezTo>
                    <a:lnTo>
                      <a:pt x="14021" y="13852"/>
                    </a:lnTo>
                    <a:cubicBezTo>
                      <a:pt x="14021" y="13852"/>
                      <a:pt x="14021" y="14437"/>
                      <a:pt x="14932" y="14809"/>
                    </a:cubicBezTo>
                    <a:cubicBezTo>
                      <a:pt x="15843" y="15181"/>
                      <a:pt x="17300" y="15792"/>
                      <a:pt x="17573" y="16775"/>
                    </a:cubicBezTo>
                    <a:cubicBezTo>
                      <a:pt x="17846" y="17758"/>
                      <a:pt x="18574" y="18608"/>
                      <a:pt x="19576" y="18847"/>
                    </a:cubicBezTo>
                    <a:cubicBezTo>
                      <a:pt x="20578" y="19086"/>
                      <a:pt x="21600" y="19060"/>
                      <a:pt x="21600" y="19462"/>
                    </a:cubicBezTo>
                    <a:cubicBezTo>
                      <a:pt x="21600" y="19865"/>
                      <a:pt x="21334" y="20329"/>
                      <a:pt x="21334" y="20531"/>
                    </a:cubicBezTo>
                    <a:cubicBezTo>
                      <a:pt x="21334" y="20732"/>
                      <a:pt x="21334" y="21011"/>
                      <a:pt x="21334" y="21011"/>
                    </a:cubicBezTo>
                    <a:lnTo>
                      <a:pt x="20910" y="21042"/>
                    </a:lnTo>
                    <a:cubicBezTo>
                      <a:pt x="20910" y="21042"/>
                      <a:pt x="21016" y="20809"/>
                      <a:pt x="20910" y="20546"/>
                    </a:cubicBezTo>
                    <a:cubicBezTo>
                      <a:pt x="20804" y="20283"/>
                      <a:pt x="20538" y="19927"/>
                      <a:pt x="19955" y="20035"/>
                    </a:cubicBezTo>
                    <a:cubicBezTo>
                      <a:pt x="19371" y="20144"/>
                      <a:pt x="18469" y="20639"/>
                      <a:pt x="18044" y="20871"/>
                    </a:cubicBezTo>
                    <a:cubicBezTo>
                      <a:pt x="17620" y="21104"/>
                      <a:pt x="16770" y="21320"/>
                      <a:pt x="15072" y="21181"/>
                    </a:cubicBezTo>
                    <a:cubicBezTo>
                      <a:pt x="13374" y="21042"/>
                      <a:pt x="12790" y="20716"/>
                      <a:pt x="13692" y="20639"/>
                    </a:cubicBezTo>
                    <a:cubicBezTo>
                      <a:pt x="14595" y="20562"/>
                      <a:pt x="15709" y="20685"/>
                      <a:pt x="15921" y="20407"/>
                    </a:cubicBezTo>
                    <a:cubicBezTo>
                      <a:pt x="16134" y="20128"/>
                      <a:pt x="16505" y="19416"/>
                      <a:pt x="16134" y="19044"/>
                    </a:cubicBezTo>
                    <a:cubicBezTo>
                      <a:pt x="15762" y="18673"/>
                      <a:pt x="14435" y="17511"/>
                      <a:pt x="13905" y="17078"/>
                    </a:cubicBezTo>
                    <a:cubicBezTo>
                      <a:pt x="13374" y="16644"/>
                      <a:pt x="12631" y="16133"/>
                      <a:pt x="12631" y="16133"/>
                    </a:cubicBezTo>
                    <a:cubicBezTo>
                      <a:pt x="12631" y="16133"/>
                      <a:pt x="12684" y="16815"/>
                      <a:pt x="12206" y="17140"/>
                    </a:cubicBezTo>
                    <a:cubicBezTo>
                      <a:pt x="11729" y="17465"/>
                      <a:pt x="10083" y="18719"/>
                      <a:pt x="9765" y="18982"/>
                    </a:cubicBezTo>
                    <a:cubicBezTo>
                      <a:pt x="9447" y="19245"/>
                      <a:pt x="10030" y="19416"/>
                      <a:pt x="10508" y="19555"/>
                    </a:cubicBezTo>
                    <a:cubicBezTo>
                      <a:pt x="10986" y="19695"/>
                      <a:pt x="10720" y="20035"/>
                      <a:pt x="10349" y="20298"/>
                    </a:cubicBezTo>
                    <a:cubicBezTo>
                      <a:pt x="9977" y="20562"/>
                      <a:pt x="9818" y="20887"/>
                      <a:pt x="9818" y="21026"/>
                    </a:cubicBezTo>
                    <a:cubicBezTo>
                      <a:pt x="9818" y="21165"/>
                      <a:pt x="9818" y="21460"/>
                      <a:pt x="9818" y="21460"/>
                    </a:cubicBezTo>
                    <a:lnTo>
                      <a:pt x="9128" y="21460"/>
                    </a:lnTo>
                    <a:cubicBezTo>
                      <a:pt x="9128" y="21460"/>
                      <a:pt x="9341" y="21134"/>
                      <a:pt x="9341" y="20871"/>
                    </a:cubicBezTo>
                    <a:cubicBezTo>
                      <a:pt x="9341" y="20608"/>
                      <a:pt x="9500" y="20422"/>
                      <a:pt x="9181" y="20376"/>
                    </a:cubicBezTo>
                    <a:cubicBezTo>
                      <a:pt x="8863" y="20329"/>
                      <a:pt x="7430" y="20701"/>
                      <a:pt x="6846" y="20964"/>
                    </a:cubicBezTo>
                    <a:cubicBezTo>
                      <a:pt x="6262" y="21227"/>
                      <a:pt x="6156" y="21599"/>
                      <a:pt x="4246" y="21460"/>
                    </a:cubicBezTo>
                    <a:cubicBezTo>
                      <a:pt x="2335" y="21320"/>
                      <a:pt x="1062" y="21026"/>
                      <a:pt x="1539" y="20856"/>
                    </a:cubicBezTo>
                    <a:cubicBezTo>
                      <a:pt x="2017" y="20685"/>
                      <a:pt x="2972" y="20825"/>
                      <a:pt x="3556" y="20732"/>
                    </a:cubicBezTo>
                    <a:cubicBezTo>
                      <a:pt x="4140" y="20639"/>
                      <a:pt x="5254" y="19818"/>
                      <a:pt x="5944" y="19323"/>
                    </a:cubicBezTo>
                    <a:cubicBezTo>
                      <a:pt x="6634" y="18827"/>
                      <a:pt x="7430" y="17805"/>
                      <a:pt x="7642" y="17202"/>
                    </a:cubicBezTo>
                    <a:cubicBezTo>
                      <a:pt x="7855" y="16598"/>
                      <a:pt x="8173" y="16133"/>
                      <a:pt x="8226" y="15932"/>
                    </a:cubicBezTo>
                    <a:cubicBezTo>
                      <a:pt x="8279" y="15731"/>
                      <a:pt x="8279" y="15359"/>
                      <a:pt x="8279" y="15359"/>
                    </a:cubicBezTo>
                    <a:cubicBezTo>
                      <a:pt x="8279" y="15359"/>
                      <a:pt x="7642" y="14662"/>
                      <a:pt x="7430" y="14368"/>
                    </a:cubicBezTo>
                    <a:cubicBezTo>
                      <a:pt x="7218" y="14074"/>
                      <a:pt x="7218" y="13857"/>
                      <a:pt x="7218" y="13857"/>
                    </a:cubicBezTo>
                    <a:cubicBezTo>
                      <a:pt x="7218" y="13857"/>
                      <a:pt x="6103" y="13919"/>
                      <a:pt x="6103" y="13718"/>
                    </a:cubicBezTo>
                    <a:cubicBezTo>
                      <a:pt x="6103" y="13516"/>
                      <a:pt x="6475" y="12665"/>
                      <a:pt x="6368" y="12262"/>
                    </a:cubicBezTo>
                    <a:cubicBezTo>
                      <a:pt x="6262" y="11860"/>
                      <a:pt x="5785" y="11891"/>
                      <a:pt x="5785" y="11891"/>
                    </a:cubicBezTo>
                    <a:cubicBezTo>
                      <a:pt x="5785" y="11891"/>
                      <a:pt x="5679" y="12107"/>
                      <a:pt x="5679" y="12278"/>
                    </a:cubicBezTo>
                    <a:cubicBezTo>
                      <a:pt x="5679" y="12448"/>
                      <a:pt x="5254" y="12402"/>
                      <a:pt x="5095" y="12278"/>
                    </a:cubicBezTo>
                    <a:cubicBezTo>
                      <a:pt x="4936" y="12154"/>
                      <a:pt x="4352" y="12278"/>
                      <a:pt x="4352" y="12154"/>
                    </a:cubicBezTo>
                    <a:cubicBezTo>
                      <a:pt x="4352" y="12030"/>
                      <a:pt x="4086" y="11767"/>
                      <a:pt x="4193" y="11566"/>
                    </a:cubicBezTo>
                    <a:cubicBezTo>
                      <a:pt x="4299" y="11364"/>
                      <a:pt x="4776" y="10993"/>
                      <a:pt x="4776" y="10993"/>
                    </a:cubicBezTo>
                    <a:lnTo>
                      <a:pt x="0" y="10946"/>
                    </a:lnTo>
                    <a:lnTo>
                      <a:pt x="631" y="8118"/>
                    </a:lnTo>
                    <a:lnTo>
                      <a:pt x="5088" y="8135"/>
                    </a:lnTo>
                    <a:cubicBezTo>
                      <a:pt x="5088" y="8135"/>
                      <a:pt x="5323" y="7246"/>
                      <a:pt x="5323" y="6818"/>
                    </a:cubicBezTo>
                    <a:cubicBezTo>
                      <a:pt x="5323" y="6390"/>
                      <a:pt x="5147" y="5826"/>
                      <a:pt x="6143" y="5347"/>
                    </a:cubicBezTo>
                    <a:cubicBezTo>
                      <a:pt x="7140" y="4868"/>
                      <a:pt x="8430" y="4474"/>
                      <a:pt x="9251" y="4166"/>
                    </a:cubicBezTo>
                    <a:cubicBezTo>
                      <a:pt x="10072" y="3858"/>
                      <a:pt x="10190" y="3841"/>
                      <a:pt x="9955" y="3567"/>
                    </a:cubicBezTo>
                    <a:cubicBezTo>
                      <a:pt x="9721" y="3294"/>
                      <a:pt x="9721" y="2951"/>
                      <a:pt x="9134" y="2969"/>
                    </a:cubicBezTo>
                    <a:cubicBezTo>
                      <a:pt x="8548" y="2986"/>
                      <a:pt x="8020" y="2969"/>
                      <a:pt x="7727" y="2746"/>
                    </a:cubicBezTo>
                    <a:cubicBezTo>
                      <a:pt x="7433" y="2524"/>
                      <a:pt x="6730" y="2113"/>
                      <a:pt x="6671" y="1822"/>
                    </a:cubicBezTo>
                    <a:cubicBezTo>
                      <a:pt x="6613" y="1531"/>
                      <a:pt x="6840" y="1489"/>
                      <a:pt x="6697" y="1397"/>
                    </a:cubicBezTo>
                    <a:cubicBezTo>
                      <a:pt x="6554" y="1305"/>
                      <a:pt x="6755" y="1021"/>
                      <a:pt x="6783" y="788"/>
                    </a:cubicBezTo>
                    <a:cubicBezTo>
                      <a:pt x="6812" y="554"/>
                      <a:pt x="7842" y="2"/>
                      <a:pt x="972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lIns="38088" tIns="38088" rIns="38088" bIns="38088" anchor="ctr"/>
              <a:lstStyle/>
              <a:p>
                <a:pPr defTabSz="685165" eaLnBrk="1" hangingPunct="1">
                  <a:buFont typeface="Arial" panose="020B0604020202020204" pitchFamily="34" charset="0"/>
                  <a:buNone/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2400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  <a:cs typeface="Helvetica Light"/>
                  <a:sym typeface="Helvetica Light"/>
                </a:endParaRPr>
              </a:p>
            </p:txBody>
          </p:sp>
          <p:sp>
            <p:nvSpPr>
              <p:cNvPr id="33" name="Shape 1040"/>
              <p:cNvSpPr/>
              <p:nvPr/>
            </p:nvSpPr>
            <p:spPr bwMode="auto">
              <a:xfrm>
                <a:off x="4543602" y="2450786"/>
                <a:ext cx="97327" cy="79928"/>
              </a:xfrm>
              <a:custGeom>
                <a:avLst/>
                <a:gdLst>
                  <a:gd name="T0" fmla="*/ 48664 w 21600"/>
                  <a:gd name="T1" fmla="*/ 39964 h 21600"/>
                  <a:gd name="T2" fmla="*/ 48664 w 21600"/>
                  <a:gd name="T3" fmla="*/ 39964 h 21600"/>
                  <a:gd name="T4" fmla="*/ 48664 w 21600"/>
                  <a:gd name="T5" fmla="*/ 39964 h 21600"/>
                  <a:gd name="T6" fmla="*/ 48664 w 21600"/>
                  <a:gd name="T7" fmla="*/ 3996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20460" y="0"/>
                    </a:moveTo>
                    <a:cubicBezTo>
                      <a:pt x="20837" y="1583"/>
                      <a:pt x="21229" y="3095"/>
                      <a:pt x="21600" y="4439"/>
                    </a:cubicBezTo>
                    <a:cubicBezTo>
                      <a:pt x="10590" y="3782"/>
                      <a:pt x="4549" y="13958"/>
                      <a:pt x="0" y="21600"/>
                    </a:cubicBezTo>
                    <a:cubicBezTo>
                      <a:pt x="1704" y="18222"/>
                      <a:pt x="1487" y="13002"/>
                      <a:pt x="1393" y="10461"/>
                    </a:cubicBezTo>
                    <a:cubicBezTo>
                      <a:pt x="4070" y="7225"/>
                      <a:pt x="8060" y="3929"/>
                      <a:pt x="11634" y="2160"/>
                    </a:cubicBezTo>
                    <a:cubicBezTo>
                      <a:pt x="14683" y="649"/>
                      <a:pt x="18140" y="78"/>
                      <a:pt x="204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38088" tIns="38088" rIns="38088" bIns="38088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8" name="Group 54"/>
          <p:cNvGrpSpPr/>
          <p:nvPr/>
        </p:nvGrpSpPr>
        <p:grpSpPr bwMode="auto">
          <a:xfrm>
            <a:off x="3763225" y="2101463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39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1" name="Group 54"/>
          <p:cNvGrpSpPr/>
          <p:nvPr/>
        </p:nvGrpSpPr>
        <p:grpSpPr bwMode="auto">
          <a:xfrm>
            <a:off x="3778823" y="2876571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42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4" name="Group 54"/>
          <p:cNvGrpSpPr/>
          <p:nvPr/>
        </p:nvGrpSpPr>
        <p:grpSpPr bwMode="auto">
          <a:xfrm>
            <a:off x="3715267" y="5430457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45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7" name="Group 54"/>
          <p:cNvGrpSpPr/>
          <p:nvPr/>
        </p:nvGrpSpPr>
        <p:grpSpPr bwMode="auto">
          <a:xfrm>
            <a:off x="6694740" y="2061938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48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0" name="Group 54"/>
          <p:cNvGrpSpPr/>
          <p:nvPr/>
        </p:nvGrpSpPr>
        <p:grpSpPr bwMode="auto">
          <a:xfrm>
            <a:off x="6704397" y="2844440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51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3" name="Group 60"/>
          <p:cNvGrpSpPr/>
          <p:nvPr/>
        </p:nvGrpSpPr>
        <p:grpSpPr bwMode="auto">
          <a:xfrm>
            <a:off x="7204732" y="3771517"/>
            <a:ext cx="412750" cy="411162"/>
            <a:chOff x="3010378" y="3471260"/>
            <a:chExt cx="548204" cy="548202"/>
          </a:xfrm>
        </p:grpSpPr>
        <p:sp>
          <p:nvSpPr>
            <p:cNvPr id="54" name="Oval 61"/>
            <p:cNvSpPr/>
            <p:nvPr/>
          </p:nvSpPr>
          <p:spPr>
            <a:xfrm flipH="1">
              <a:off x="3010378" y="3471260"/>
              <a:ext cx="548204" cy="54820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buFont typeface="Arial" panose="020B0604020202020204" pitchFamily="34" charset="0"/>
                <a:buNone/>
                <a:defRPr/>
              </a:pPr>
              <a:endParaRPr lang="zh-CN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51"/>
            <p:cNvSpPr>
              <a:spLocks noEditPoints="1" noChangeArrowheads="1"/>
            </p:cNvSpPr>
            <p:nvPr/>
          </p:nvSpPr>
          <p:spPr bwMode="auto">
            <a:xfrm>
              <a:off x="3070827" y="3585168"/>
              <a:ext cx="411635" cy="340047"/>
            </a:xfrm>
            <a:custGeom>
              <a:avLst/>
              <a:gdLst>
                <a:gd name="T0" fmla="*/ 2147483646 w 107"/>
                <a:gd name="T1" fmla="*/ 2147483646 h 88"/>
                <a:gd name="T2" fmla="*/ 2147483646 w 107"/>
                <a:gd name="T3" fmla="*/ 2147483646 h 88"/>
                <a:gd name="T4" fmla="*/ 2147483646 w 107"/>
                <a:gd name="T5" fmla="*/ 2147483646 h 88"/>
                <a:gd name="T6" fmla="*/ 2147483646 w 107"/>
                <a:gd name="T7" fmla="*/ 0 h 88"/>
                <a:gd name="T8" fmla="*/ 2147483646 w 107"/>
                <a:gd name="T9" fmla="*/ 0 h 88"/>
                <a:gd name="T10" fmla="*/ 2147483646 w 107"/>
                <a:gd name="T11" fmla="*/ 0 h 88"/>
                <a:gd name="T12" fmla="*/ 2147483646 w 107"/>
                <a:gd name="T13" fmla="*/ 2147483646 h 88"/>
                <a:gd name="T14" fmla="*/ 2147483646 w 107"/>
                <a:gd name="T15" fmla="*/ 2147483646 h 88"/>
                <a:gd name="T16" fmla="*/ 2147483646 w 107"/>
                <a:gd name="T17" fmla="*/ 2147483646 h 88"/>
                <a:gd name="T18" fmla="*/ 2147483646 w 107"/>
                <a:gd name="T19" fmla="*/ 2147483646 h 88"/>
                <a:gd name="T20" fmla="*/ 2147483646 w 107"/>
                <a:gd name="T21" fmla="*/ 2147483646 h 88"/>
                <a:gd name="T22" fmla="*/ 2147483646 w 107"/>
                <a:gd name="T23" fmla="*/ 2147483646 h 88"/>
                <a:gd name="T24" fmla="*/ 2147483646 w 107"/>
                <a:gd name="T25" fmla="*/ 2147483646 h 88"/>
                <a:gd name="T26" fmla="*/ 2147483646 w 107"/>
                <a:gd name="T27" fmla="*/ 2147483646 h 88"/>
                <a:gd name="T28" fmla="*/ 2147483646 w 107"/>
                <a:gd name="T29" fmla="*/ 0 h 88"/>
                <a:gd name="T30" fmla="*/ 2147483646 w 107"/>
                <a:gd name="T31" fmla="*/ 0 h 88"/>
                <a:gd name="T32" fmla="*/ 2147483646 w 107"/>
                <a:gd name="T33" fmla="*/ 0 h 88"/>
                <a:gd name="T34" fmla="*/ 2147483646 w 107"/>
                <a:gd name="T35" fmla="*/ 2147483646 h 88"/>
                <a:gd name="T36" fmla="*/ 2147483646 w 107"/>
                <a:gd name="T37" fmla="*/ 2147483646 h 88"/>
                <a:gd name="T38" fmla="*/ 2147483646 w 107"/>
                <a:gd name="T39" fmla="*/ 2147483646 h 88"/>
                <a:gd name="T40" fmla="*/ 2147483646 w 107"/>
                <a:gd name="T41" fmla="*/ 2147483646 h 88"/>
                <a:gd name="T42" fmla="*/ 2147483646 w 107"/>
                <a:gd name="T43" fmla="*/ 2147483646 h 88"/>
                <a:gd name="T44" fmla="*/ 2147483646 w 107"/>
                <a:gd name="T45" fmla="*/ 2147483646 h 88"/>
                <a:gd name="T46" fmla="*/ 2147483646 w 107"/>
                <a:gd name="T47" fmla="*/ 2147483646 h 88"/>
                <a:gd name="T48" fmla="*/ 2147483646 w 107"/>
                <a:gd name="T49" fmla="*/ 2147483646 h 88"/>
                <a:gd name="T50" fmla="*/ 2147483646 w 107"/>
                <a:gd name="T51" fmla="*/ 2147483646 h 88"/>
                <a:gd name="T52" fmla="*/ 2147483646 w 107"/>
                <a:gd name="T53" fmla="*/ 2147483646 h 88"/>
                <a:gd name="T54" fmla="*/ 2147483646 w 107"/>
                <a:gd name="T55" fmla="*/ 2147483646 h 88"/>
                <a:gd name="T56" fmla="*/ 2147483646 w 107"/>
                <a:gd name="T57" fmla="*/ 2147483646 h 88"/>
                <a:gd name="T58" fmla="*/ 2147483646 w 107"/>
                <a:gd name="T59" fmla="*/ 2147483646 h 88"/>
                <a:gd name="T60" fmla="*/ 2147483646 w 107"/>
                <a:gd name="T61" fmla="*/ 2147483646 h 88"/>
                <a:gd name="T62" fmla="*/ 2147483646 w 107"/>
                <a:gd name="T63" fmla="*/ 2147483646 h 88"/>
                <a:gd name="T64" fmla="*/ 2147483646 w 107"/>
                <a:gd name="T65" fmla="*/ 2147483646 h 88"/>
                <a:gd name="T66" fmla="*/ 2147483646 w 107"/>
                <a:gd name="T67" fmla="*/ 2147483646 h 88"/>
                <a:gd name="T68" fmla="*/ 2147483646 w 107"/>
                <a:gd name="T69" fmla="*/ 2147483646 h 88"/>
                <a:gd name="T70" fmla="*/ 2147483646 w 107"/>
                <a:gd name="T71" fmla="*/ 2147483646 h 88"/>
                <a:gd name="T72" fmla="*/ 2147483646 w 107"/>
                <a:gd name="T73" fmla="*/ 2147483646 h 88"/>
                <a:gd name="T74" fmla="*/ 2147483646 w 107"/>
                <a:gd name="T75" fmla="*/ 2147483646 h 88"/>
                <a:gd name="T76" fmla="*/ 2147483646 w 107"/>
                <a:gd name="T77" fmla="*/ 2147483646 h 88"/>
                <a:gd name="T78" fmla="*/ 2147483646 w 107"/>
                <a:gd name="T79" fmla="*/ 2147483646 h 88"/>
                <a:gd name="T80" fmla="*/ 2147483646 w 107"/>
                <a:gd name="T81" fmla="*/ 2147483646 h 88"/>
                <a:gd name="T82" fmla="*/ 2147483646 w 107"/>
                <a:gd name="T83" fmla="*/ 2147483646 h 88"/>
                <a:gd name="T84" fmla="*/ 2147483646 w 107"/>
                <a:gd name="T85" fmla="*/ 2147483646 h 88"/>
                <a:gd name="T86" fmla="*/ 2147483646 w 107"/>
                <a:gd name="T87" fmla="*/ 2147483646 h 88"/>
                <a:gd name="T88" fmla="*/ 2147483646 w 107"/>
                <a:gd name="T89" fmla="*/ 2147483646 h 88"/>
                <a:gd name="T90" fmla="*/ 2147483646 w 107"/>
                <a:gd name="T91" fmla="*/ 2147483646 h 88"/>
                <a:gd name="T92" fmla="*/ 2147483646 w 107"/>
                <a:gd name="T93" fmla="*/ 2147483646 h 88"/>
                <a:gd name="T94" fmla="*/ 2147483646 w 107"/>
                <a:gd name="T95" fmla="*/ 2147483646 h 88"/>
                <a:gd name="T96" fmla="*/ 2147483646 w 107"/>
                <a:gd name="T97" fmla="*/ 2147483646 h 88"/>
                <a:gd name="T98" fmla="*/ 2147483646 w 107"/>
                <a:gd name="T99" fmla="*/ 2147483646 h 88"/>
                <a:gd name="T100" fmla="*/ 2147483646 w 107"/>
                <a:gd name="T101" fmla="*/ 2147483646 h 8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6" name="Group 54"/>
          <p:cNvGrpSpPr/>
          <p:nvPr/>
        </p:nvGrpSpPr>
        <p:grpSpPr bwMode="auto">
          <a:xfrm>
            <a:off x="3724226" y="4690886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57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9" name="Group 54"/>
          <p:cNvGrpSpPr/>
          <p:nvPr/>
        </p:nvGrpSpPr>
        <p:grpSpPr bwMode="auto">
          <a:xfrm>
            <a:off x="6713198" y="4627928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60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2" name="Group 54"/>
          <p:cNvGrpSpPr/>
          <p:nvPr/>
        </p:nvGrpSpPr>
        <p:grpSpPr bwMode="auto">
          <a:xfrm>
            <a:off x="6710506" y="5430457"/>
            <a:ext cx="411833" cy="410770"/>
            <a:chOff x="3818283" y="1926549"/>
            <a:chExt cx="548204" cy="548202"/>
          </a:xfrm>
          <a:solidFill>
            <a:schemeClr val="accent5"/>
          </a:solidFill>
        </p:grpSpPr>
        <p:sp>
          <p:nvSpPr>
            <p:cNvPr id="63" name="Oval 55"/>
            <p:cNvSpPr/>
            <p:nvPr/>
          </p:nvSpPr>
          <p:spPr>
            <a:xfrm flipH="1">
              <a:off x="3818283" y="1926549"/>
              <a:ext cx="548204" cy="548202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AU" altLang="zh-CN" sz="120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61"/>
            <p:cNvSpPr>
              <a:spLocks noEditPoints="1"/>
            </p:cNvSpPr>
            <p:nvPr/>
          </p:nvSpPr>
          <p:spPr bwMode="auto">
            <a:xfrm>
              <a:off x="3908191" y="2052465"/>
              <a:ext cx="377678" cy="296424"/>
            </a:xfrm>
            <a:custGeom>
              <a:avLst/>
              <a:gdLst>
                <a:gd name="T0" fmla="*/ 178150 w 106"/>
                <a:gd name="T1" fmla="*/ 39285 h 83"/>
                <a:gd name="T2" fmla="*/ 181713 w 106"/>
                <a:gd name="T3" fmla="*/ 39285 h 83"/>
                <a:gd name="T4" fmla="*/ 181713 w 106"/>
                <a:gd name="T5" fmla="*/ 153569 h 83"/>
                <a:gd name="T6" fmla="*/ 67697 w 106"/>
                <a:gd name="T7" fmla="*/ 96427 h 83"/>
                <a:gd name="T8" fmla="*/ 67697 w 106"/>
                <a:gd name="T9" fmla="*/ 92856 h 83"/>
                <a:gd name="T10" fmla="*/ 195965 w 106"/>
                <a:gd name="T11" fmla="*/ 149998 h 83"/>
                <a:gd name="T12" fmla="*/ 199528 w 106"/>
                <a:gd name="T13" fmla="*/ 153569 h 83"/>
                <a:gd name="T14" fmla="*/ 309981 w 106"/>
                <a:gd name="T15" fmla="*/ 96427 h 83"/>
                <a:gd name="T16" fmla="*/ 199528 w 106"/>
                <a:gd name="T17" fmla="*/ 39285 h 83"/>
                <a:gd name="T18" fmla="*/ 195965 w 106"/>
                <a:gd name="T19" fmla="*/ 39285 h 83"/>
                <a:gd name="T20" fmla="*/ 53445 w 106"/>
                <a:gd name="T21" fmla="*/ 103570 h 83"/>
                <a:gd name="T22" fmla="*/ 3563 w 106"/>
                <a:gd name="T23" fmla="*/ 124998 h 83"/>
                <a:gd name="T24" fmla="*/ 3563 w 106"/>
                <a:gd name="T25" fmla="*/ 132141 h 83"/>
                <a:gd name="T26" fmla="*/ 121142 w 106"/>
                <a:gd name="T27" fmla="*/ 189283 h 83"/>
                <a:gd name="T28" fmla="*/ 171024 w 106"/>
                <a:gd name="T29" fmla="*/ 164283 h 83"/>
                <a:gd name="T30" fmla="*/ 374115 w 106"/>
                <a:gd name="T31" fmla="*/ 57142 h 83"/>
                <a:gd name="T32" fmla="*/ 374115 w 106"/>
                <a:gd name="T33" fmla="*/ 64285 h 83"/>
                <a:gd name="T34" fmla="*/ 324233 w 106"/>
                <a:gd name="T35" fmla="*/ 89284 h 83"/>
                <a:gd name="T36" fmla="*/ 206654 w 106"/>
                <a:gd name="T37" fmla="*/ 28571 h 83"/>
                <a:gd name="T38" fmla="*/ 256536 w 106"/>
                <a:gd name="T39" fmla="*/ 0 h 83"/>
                <a:gd name="T40" fmla="*/ 374115 w 106"/>
                <a:gd name="T41" fmla="*/ 57142 h 83"/>
                <a:gd name="T42" fmla="*/ 377678 w 106"/>
                <a:gd name="T43" fmla="*/ 128569 h 83"/>
                <a:gd name="T44" fmla="*/ 256536 w 106"/>
                <a:gd name="T45" fmla="*/ 189283 h 83"/>
                <a:gd name="T46" fmla="*/ 206654 w 106"/>
                <a:gd name="T47" fmla="*/ 167855 h 83"/>
                <a:gd name="T48" fmla="*/ 206654 w 106"/>
                <a:gd name="T49" fmla="*/ 160712 h 83"/>
                <a:gd name="T50" fmla="*/ 327796 w 106"/>
                <a:gd name="T51" fmla="*/ 103570 h 83"/>
                <a:gd name="T52" fmla="*/ 171024 w 106"/>
                <a:gd name="T53" fmla="*/ 25000 h 83"/>
                <a:gd name="T54" fmla="*/ 117579 w 106"/>
                <a:gd name="T55" fmla="*/ 0 h 83"/>
                <a:gd name="T56" fmla="*/ 0 w 106"/>
                <a:gd name="T57" fmla="*/ 60713 h 83"/>
                <a:gd name="T58" fmla="*/ 49882 w 106"/>
                <a:gd name="T59" fmla="*/ 89284 h 83"/>
                <a:gd name="T60" fmla="*/ 171024 w 106"/>
                <a:gd name="T61" fmla="*/ 32142 h 83"/>
                <a:gd name="T62" fmla="*/ 171024 w 106"/>
                <a:gd name="T63" fmla="*/ 25000 h 83"/>
                <a:gd name="T64" fmla="*/ 195965 w 106"/>
                <a:gd name="T65" fmla="*/ 292853 h 83"/>
                <a:gd name="T66" fmla="*/ 199528 w 106"/>
                <a:gd name="T67" fmla="*/ 296424 h 83"/>
                <a:gd name="T68" fmla="*/ 320670 w 106"/>
                <a:gd name="T69" fmla="*/ 232139 h 83"/>
                <a:gd name="T70" fmla="*/ 317107 w 106"/>
                <a:gd name="T71" fmla="*/ 174997 h 83"/>
                <a:gd name="T72" fmla="*/ 260099 w 106"/>
                <a:gd name="T73" fmla="*/ 203568 h 83"/>
                <a:gd name="T74" fmla="*/ 256536 w 106"/>
                <a:gd name="T75" fmla="*/ 203568 h 83"/>
                <a:gd name="T76" fmla="*/ 199528 w 106"/>
                <a:gd name="T77" fmla="*/ 174997 h 83"/>
                <a:gd name="T78" fmla="*/ 195965 w 106"/>
                <a:gd name="T79" fmla="*/ 178569 h 83"/>
                <a:gd name="T80" fmla="*/ 60571 w 106"/>
                <a:gd name="T81" fmla="*/ 174997 h 83"/>
                <a:gd name="T82" fmla="*/ 117579 w 106"/>
                <a:gd name="T83" fmla="*/ 203568 h 83"/>
                <a:gd name="T84" fmla="*/ 178150 w 106"/>
                <a:gd name="T85" fmla="*/ 174997 h 83"/>
                <a:gd name="T86" fmla="*/ 181713 w 106"/>
                <a:gd name="T87" fmla="*/ 178569 h 83"/>
                <a:gd name="T88" fmla="*/ 181713 w 106"/>
                <a:gd name="T89" fmla="*/ 296424 h 83"/>
                <a:gd name="T90" fmla="*/ 60571 w 106"/>
                <a:gd name="T91" fmla="*/ 235711 h 83"/>
                <a:gd name="T92" fmla="*/ 57008 w 106"/>
                <a:gd name="T93" fmla="*/ 178569 h 8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6" name="文本框 17"/>
          <p:cNvSpPr txBox="1">
            <a:spLocks noChangeArrowheads="1"/>
          </p:cNvSpPr>
          <p:nvPr/>
        </p:nvSpPr>
        <p:spPr bwMode="auto">
          <a:xfrm>
            <a:off x="1223881" y="155315"/>
            <a:ext cx="473315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latinLnBrk="1" hangingPunct="1">
              <a:buFont typeface="Arial" panose="020B0604020202020204" pitchFamily="34" charset="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、康复治疗处方的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种类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文本框 1"/>
          <p:cNvSpPr txBox="1">
            <a:spLocks noChangeArrowheads="1"/>
          </p:cNvSpPr>
          <p:nvPr/>
        </p:nvSpPr>
        <p:spPr bwMode="auto">
          <a:xfrm>
            <a:off x="1568330" y="3750217"/>
            <a:ext cx="18288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言语疗法处方</a:t>
            </a:r>
            <a:endParaRPr lang="zh-CN" altLang="en-US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TextBox 38"/>
          <p:cNvSpPr txBox="1">
            <a:spLocks noChangeArrowheads="1"/>
          </p:cNvSpPr>
          <p:nvPr/>
        </p:nvSpPr>
        <p:spPr bwMode="auto">
          <a:xfrm>
            <a:off x="1435031" y="5466422"/>
            <a:ext cx="2195512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zh-CN" b="1" dirty="0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rPr>
              <a:t>中医传统疗法处方</a:t>
            </a:r>
            <a:endParaRPr lang="zh-CN" altLang="zh-CN" b="1" dirty="0">
              <a:solidFill>
                <a:srgbClr val="00091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194" y="1715770"/>
            <a:ext cx="10870565" cy="4257675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6" name="文本框 17"/>
          <p:cNvSpPr txBox="1">
            <a:spLocks noChangeArrowheads="1"/>
          </p:cNvSpPr>
          <p:nvPr/>
        </p:nvSpPr>
        <p:spPr bwMode="auto">
          <a:xfrm>
            <a:off x="1249562" y="155315"/>
            <a:ext cx="46817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latinLnBrk="1" hangingPunct="1">
              <a:buFont typeface="Arial" panose="020B0604020202020204" pitchFamily="34" charset="0"/>
              <a:buNone/>
            </a:pP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lang="zh-CN" altLang="zh-CN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、康复治疗处方的</a:t>
            </a:r>
            <a:r>
              <a:rPr lang="zh-CN" altLang="en-US" sz="28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内容</a:t>
            </a:r>
            <a:endParaRPr lang="zh-CN" altLang="en-US" sz="2800" b="1" spc="388" dirty="0">
              <a:ln w="3175">
                <a:noFill/>
                <a:prstDash val="dash"/>
              </a:ln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7"/>
          <p:cNvGrpSpPr/>
          <p:nvPr/>
        </p:nvGrpSpPr>
        <p:grpSpPr bwMode="auto">
          <a:xfrm>
            <a:off x="1312041" y="1763068"/>
            <a:ext cx="1758950" cy="476250"/>
            <a:chOff x="1181100" y="2094437"/>
            <a:chExt cx="3091861" cy="1096438"/>
          </a:xfrm>
        </p:grpSpPr>
        <p:sp>
          <p:nvSpPr>
            <p:cNvPr id="8" name="对角圆角矩形 2"/>
            <p:cNvSpPr/>
            <p:nvPr/>
          </p:nvSpPr>
          <p:spPr>
            <a:xfrm>
              <a:off x="1181100" y="2134639"/>
              <a:ext cx="1057596" cy="105623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2394CD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325200" y="2094437"/>
              <a:ext cx="1947761" cy="8515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一</a:t>
              </a: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般项目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0" name="图片 6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4243"/>
              <a:ext cx="675989" cy="675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组合 1"/>
          <p:cNvGrpSpPr/>
          <p:nvPr/>
        </p:nvGrpSpPr>
        <p:grpSpPr bwMode="auto">
          <a:xfrm>
            <a:off x="4426716" y="1763068"/>
            <a:ext cx="1749425" cy="476250"/>
            <a:chOff x="1180394" y="2095500"/>
            <a:chExt cx="3075717" cy="1095375"/>
          </a:xfrm>
        </p:grpSpPr>
        <p:sp>
          <p:nvSpPr>
            <p:cNvPr id="12" name="对角圆角矩形 5"/>
            <p:cNvSpPr/>
            <p:nvPr/>
          </p:nvSpPr>
          <p:spPr>
            <a:xfrm>
              <a:off x="1180394" y="2132013"/>
              <a:ext cx="1057802" cy="105886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2307971" y="2095500"/>
              <a:ext cx="1948140" cy="8507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治疗方法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4" name="图片 14"/>
            <p:cNvPicPr>
              <a:picLocks noChangeAspect="1" noChangeArrowheads="1"/>
            </p:cNvPicPr>
            <p:nvPr/>
          </p:nvPicPr>
          <p:blipFill>
            <a:blip r:embed="rId3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263775"/>
              <a:ext cx="675989" cy="733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组合 15"/>
          <p:cNvGrpSpPr/>
          <p:nvPr/>
        </p:nvGrpSpPr>
        <p:grpSpPr bwMode="auto">
          <a:xfrm>
            <a:off x="1312041" y="2504430"/>
            <a:ext cx="3133725" cy="476250"/>
            <a:chOff x="1181100" y="2095500"/>
            <a:chExt cx="5511305" cy="1095375"/>
          </a:xfrm>
        </p:grpSpPr>
        <p:sp>
          <p:nvSpPr>
            <p:cNvPr id="16" name="对角圆角矩形 16"/>
            <p:cNvSpPr/>
            <p:nvPr/>
          </p:nvSpPr>
          <p:spPr>
            <a:xfrm>
              <a:off x="1181100" y="2132012"/>
              <a:ext cx="1058149" cy="105886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7" name="文本框 17"/>
            <p:cNvSpPr txBox="1">
              <a:spLocks noChangeArrowheads="1"/>
            </p:cNvSpPr>
            <p:nvPr/>
          </p:nvSpPr>
          <p:spPr bwMode="auto">
            <a:xfrm>
              <a:off x="2307074" y="2095500"/>
              <a:ext cx="4385331" cy="8516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疗法名称及治疗师姓名</a:t>
              </a:r>
              <a:endParaRPr lang="zh-CN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8" name="图片 19"/>
            <p:cNvPicPr>
              <a:picLocks noChangeAspect="1" noChangeArrowheads="1"/>
            </p:cNvPicPr>
            <p:nvPr/>
          </p:nvPicPr>
          <p:blipFill>
            <a:blip r:embed="rId4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5214"/>
              <a:ext cx="675989" cy="67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组合 20"/>
          <p:cNvGrpSpPr/>
          <p:nvPr/>
        </p:nvGrpSpPr>
        <p:grpSpPr bwMode="auto">
          <a:xfrm>
            <a:off x="4428304" y="2504430"/>
            <a:ext cx="1747837" cy="476250"/>
            <a:chOff x="1181100" y="2095500"/>
            <a:chExt cx="3074872" cy="1095375"/>
          </a:xfrm>
        </p:grpSpPr>
        <p:sp>
          <p:nvSpPr>
            <p:cNvPr id="20" name="对角圆角矩形 21"/>
            <p:cNvSpPr/>
            <p:nvPr/>
          </p:nvSpPr>
          <p:spPr>
            <a:xfrm>
              <a:off x="1181100" y="2132013"/>
              <a:ext cx="1058470" cy="105886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239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1" name="文本框 22"/>
            <p:cNvSpPr txBox="1">
              <a:spLocks noChangeArrowheads="1"/>
            </p:cNvSpPr>
            <p:nvPr/>
          </p:nvSpPr>
          <p:spPr bwMode="auto">
            <a:xfrm>
              <a:off x="2306648" y="2095500"/>
              <a:ext cx="1949324" cy="8813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治疗剂量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2" name="图片 24"/>
            <p:cNvPicPr>
              <a:picLocks noChangeAspect="1" noChangeArrowheads="1"/>
            </p:cNvPicPr>
            <p:nvPr/>
          </p:nvPicPr>
          <p:blipFill>
            <a:blip r:embed="rId5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5192"/>
              <a:ext cx="675989" cy="674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组合 25"/>
          <p:cNvGrpSpPr/>
          <p:nvPr/>
        </p:nvGrpSpPr>
        <p:grpSpPr bwMode="auto">
          <a:xfrm>
            <a:off x="1312041" y="3245793"/>
            <a:ext cx="1747838" cy="476250"/>
            <a:chOff x="1181100" y="2095500"/>
            <a:chExt cx="3074872" cy="1095376"/>
          </a:xfrm>
        </p:grpSpPr>
        <p:sp>
          <p:nvSpPr>
            <p:cNvPr id="25" name="对角圆角矩形 26"/>
            <p:cNvSpPr/>
            <p:nvPr/>
          </p:nvSpPr>
          <p:spPr>
            <a:xfrm>
              <a:off x="1181100" y="2132013"/>
              <a:ext cx="1058472" cy="105886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239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6" name="文本框 27"/>
            <p:cNvSpPr txBox="1">
              <a:spLocks noChangeArrowheads="1"/>
            </p:cNvSpPr>
            <p:nvPr/>
          </p:nvSpPr>
          <p:spPr bwMode="auto">
            <a:xfrm>
              <a:off x="2306650" y="2095500"/>
              <a:ext cx="1949322" cy="8813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病史摘要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7" name="图片 30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81132" y="2324243"/>
              <a:ext cx="657211" cy="675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" name="组合 31"/>
          <p:cNvGrpSpPr/>
          <p:nvPr/>
        </p:nvGrpSpPr>
        <p:grpSpPr bwMode="auto">
          <a:xfrm>
            <a:off x="4428304" y="3245793"/>
            <a:ext cx="3825875" cy="476250"/>
            <a:chOff x="1181100" y="2095500"/>
            <a:chExt cx="6729453" cy="1095375"/>
          </a:xfrm>
        </p:grpSpPr>
        <p:sp>
          <p:nvSpPr>
            <p:cNvPr id="29" name="对角圆角矩形 32"/>
            <p:cNvSpPr/>
            <p:nvPr/>
          </p:nvSpPr>
          <p:spPr>
            <a:xfrm>
              <a:off x="1181100" y="2132012"/>
              <a:ext cx="1058282" cy="105886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0" name="文本框 33"/>
            <p:cNvSpPr txBox="1">
              <a:spLocks noChangeArrowheads="1"/>
            </p:cNvSpPr>
            <p:nvPr/>
          </p:nvSpPr>
          <p:spPr bwMode="auto">
            <a:xfrm>
              <a:off x="2307074" y="2095500"/>
              <a:ext cx="5603479" cy="851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治疗时间、频率、次数和疗程</a:t>
              </a:r>
              <a:endParaRPr lang="zh-CN" altLang="zh-CN" b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1" name="图片 35"/>
            <p:cNvPicPr>
              <a:picLocks noChangeAspect="1" noChangeArrowheads="1"/>
            </p:cNvPicPr>
            <p:nvPr/>
          </p:nvPicPr>
          <p:blipFill>
            <a:blip r:embed="rId7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5243"/>
              <a:ext cx="675989" cy="673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组合 42"/>
          <p:cNvGrpSpPr/>
          <p:nvPr/>
        </p:nvGrpSpPr>
        <p:grpSpPr bwMode="auto">
          <a:xfrm>
            <a:off x="1304104" y="3969693"/>
            <a:ext cx="1747837" cy="474662"/>
            <a:chOff x="1181100" y="2095500"/>
            <a:chExt cx="3075011" cy="1095375"/>
          </a:xfrm>
        </p:grpSpPr>
        <p:sp>
          <p:nvSpPr>
            <p:cNvPr id="33" name="对角圆角矩形 2"/>
            <p:cNvSpPr/>
            <p:nvPr/>
          </p:nvSpPr>
          <p:spPr>
            <a:xfrm>
              <a:off x="1181100" y="2132135"/>
              <a:ext cx="1058518" cy="105874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239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4" name="文本框 69"/>
            <p:cNvSpPr txBox="1">
              <a:spLocks noChangeArrowheads="1"/>
            </p:cNvSpPr>
            <p:nvPr/>
          </p:nvSpPr>
          <p:spPr bwMode="auto">
            <a:xfrm>
              <a:off x="2306648" y="2095500"/>
              <a:ext cx="1949463" cy="8499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康复诊断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5" name="图片 71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4243"/>
              <a:ext cx="675989" cy="675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" name="组合 43"/>
          <p:cNvGrpSpPr/>
          <p:nvPr/>
        </p:nvGrpSpPr>
        <p:grpSpPr bwMode="auto">
          <a:xfrm>
            <a:off x="4418779" y="3969693"/>
            <a:ext cx="1749425" cy="474662"/>
            <a:chOff x="1180394" y="2095500"/>
            <a:chExt cx="3075578" cy="1095375"/>
          </a:xfrm>
        </p:grpSpPr>
        <p:sp>
          <p:nvSpPr>
            <p:cNvPr id="37" name="对角圆角矩形 5"/>
            <p:cNvSpPr/>
            <p:nvPr/>
          </p:nvSpPr>
          <p:spPr>
            <a:xfrm>
              <a:off x="1180394" y="2132135"/>
              <a:ext cx="1057752" cy="105874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8" name="文本框 65"/>
            <p:cNvSpPr txBox="1">
              <a:spLocks noChangeArrowheads="1"/>
            </p:cNvSpPr>
            <p:nvPr/>
          </p:nvSpPr>
          <p:spPr bwMode="auto">
            <a:xfrm>
              <a:off x="2307971" y="2095500"/>
              <a:ext cx="1948001" cy="8842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注意事项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9" name="图片 67"/>
            <p:cNvPicPr>
              <a:picLocks noChangeAspect="1" noChangeArrowheads="1"/>
            </p:cNvPicPr>
            <p:nvPr/>
          </p:nvPicPr>
          <p:blipFill>
            <a:blip r:embed="rId3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263775"/>
              <a:ext cx="675989" cy="733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组合 44"/>
          <p:cNvGrpSpPr/>
          <p:nvPr/>
        </p:nvGrpSpPr>
        <p:grpSpPr bwMode="auto">
          <a:xfrm>
            <a:off x="1304104" y="4711055"/>
            <a:ext cx="2439987" cy="474663"/>
            <a:chOff x="1181100" y="2095500"/>
            <a:chExt cx="4290837" cy="1095375"/>
          </a:xfrm>
        </p:grpSpPr>
        <p:sp>
          <p:nvSpPr>
            <p:cNvPr id="41" name="对角圆角矩形 16"/>
            <p:cNvSpPr/>
            <p:nvPr/>
          </p:nvSpPr>
          <p:spPr>
            <a:xfrm>
              <a:off x="1181100" y="2132135"/>
              <a:ext cx="1058052" cy="105874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42" name="文本框 61"/>
            <p:cNvSpPr txBox="1">
              <a:spLocks noChangeArrowheads="1"/>
            </p:cNvSpPr>
            <p:nvPr/>
          </p:nvSpPr>
          <p:spPr bwMode="auto">
            <a:xfrm>
              <a:off x="2306029" y="2095500"/>
              <a:ext cx="3165908" cy="8842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主要功能障碍点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3" name="图片 63"/>
            <p:cNvPicPr>
              <a:picLocks noChangeAspect="1" noChangeArrowheads="1"/>
            </p:cNvPicPr>
            <p:nvPr/>
          </p:nvPicPr>
          <p:blipFill>
            <a:blip r:embed="rId4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5214"/>
              <a:ext cx="675989" cy="67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组合 45"/>
          <p:cNvGrpSpPr/>
          <p:nvPr/>
        </p:nvGrpSpPr>
        <p:grpSpPr bwMode="auto">
          <a:xfrm>
            <a:off x="4420366" y="4711055"/>
            <a:ext cx="1747838" cy="474663"/>
            <a:chOff x="1181100" y="2095500"/>
            <a:chExt cx="3074872" cy="1095375"/>
          </a:xfrm>
        </p:grpSpPr>
        <p:sp>
          <p:nvSpPr>
            <p:cNvPr id="45" name="对角圆角矩形 21"/>
            <p:cNvSpPr/>
            <p:nvPr/>
          </p:nvSpPr>
          <p:spPr>
            <a:xfrm>
              <a:off x="1181100" y="2132135"/>
              <a:ext cx="1058472" cy="105874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239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46" name="文本框 57"/>
            <p:cNvSpPr txBox="1">
              <a:spLocks noChangeArrowheads="1"/>
            </p:cNvSpPr>
            <p:nvPr/>
          </p:nvSpPr>
          <p:spPr bwMode="auto">
            <a:xfrm>
              <a:off x="2306650" y="2095500"/>
              <a:ext cx="1949322" cy="8842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医师签名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7" name="图片 59"/>
            <p:cNvPicPr>
              <a:picLocks noChangeAspect="1" noChangeArrowheads="1"/>
            </p:cNvPicPr>
            <p:nvPr/>
          </p:nvPicPr>
          <p:blipFill>
            <a:blip r:embed="rId5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5192"/>
              <a:ext cx="675989" cy="674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8" name="组合 46"/>
          <p:cNvGrpSpPr/>
          <p:nvPr/>
        </p:nvGrpSpPr>
        <p:grpSpPr bwMode="auto">
          <a:xfrm>
            <a:off x="1304104" y="5452418"/>
            <a:ext cx="1747837" cy="474662"/>
            <a:chOff x="1181100" y="2095500"/>
            <a:chExt cx="3074872" cy="1095375"/>
          </a:xfrm>
        </p:grpSpPr>
        <p:sp>
          <p:nvSpPr>
            <p:cNvPr id="49" name="对角圆角矩形 26"/>
            <p:cNvSpPr/>
            <p:nvPr/>
          </p:nvSpPr>
          <p:spPr>
            <a:xfrm>
              <a:off x="1181100" y="2132135"/>
              <a:ext cx="1058470" cy="105874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2394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50" name="文本框 53"/>
            <p:cNvSpPr txBox="1">
              <a:spLocks noChangeArrowheads="1"/>
            </p:cNvSpPr>
            <p:nvPr/>
          </p:nvSpPr>
          <p:spPr bwMode="auto">
            <a:xfrm>
              <a:off x="2306648" y="2095500"/>
              <a:ext cx="1949324" cy="8842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治疗部位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51" name="图片 55"/>
            <p:cNvPicPr>
              <a:picLocks noChangeAspect="1" noChangeArrowheads="1"/>
            </p:cNvPicPr>
            <p:nvPr/>
          </p:nvPicPr>
          <p:blipFill>
            <a:blip r:embed="rId8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81132" y="2324243"/>
              <a:ext cx="657211" cy="675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" name="组合 47"/>
          <p:cNvGrpSpPr/>
          <p:nvPr/>
        </p:nvGrpSpPr>
        <p:grpSpPr bwMode="auto">
          <a:xfrm>
            <a:off x="4420366" y="5452418"/>
            <a:ext cx="1747838" cy="474662"/>
            <a:chOff x="1181100" y="2095500"/>
            <a:chExt cx="3074872" cy="1095375"/>
          </a:xfrm>
        </p:grpSpPr>
        <p:sp>
          <p:nvSpPr>
            <p:cNvPr id="53" name="对角圆角矩形 32"/>
            <p:cNvSpPr/>
            <p:nvPr/>
          </p:nvSpPr>
          <p:spPr>
            <a:xfrm>
              <a:off x="1181100" y="2132135"/>
              <a:ext cx="1058472" cy="105874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rgbClr val="00091A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54" name="文本框 49"/>
            <p:cNvSpPr txBox="1">
              <a:spLocks noChangeArrowheads="1"/>
            </p:cNvSpPr>
            <p:nvPr/>
          </p:nvSpPr>
          <p:spPr bwMode="auto">
            <a:xfrm>
              <a:off x="2306650" y="2095500"/>
              <a:ext cx="1949322" cy="8842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zh-CN" b="1" noProof="1">
                  <a:solidFill>
                    <a:srgbClr val="00091A"/>
                  </a:solidFill>
                  <a:latin typeface="微软雅黑" panose="020B0503020204020204" charset="-122"/>
                  <a:ea typeface="微软雅黑" panose="020B0503020204020204" charset="-122"/>
                </a:rPr>
                <a:t>开具日期</a:t>
              </a:r>
              <a:endParaRPr lang="zh-CN" altLang="en-US" b="1" noProof="1">
                <a:solidFill>
                  <a:srgbClr val="00091A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55" name="图片 51"/>
            <p:cNvPicPr>
              <a:picLocks noChangeAspect="1" noChangeArrowheads="1"/>
            </p:cNvPicPr>
            <p:nvPr/>
          </p:nvPicPr>
          <p:blipFill>
            <a:blip r:embed="rId7" cstate="print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371743" y="2325243"/>
              <a:ext cx="675989" cy="673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randomBar dir="vert"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11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12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13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14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15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commondata" val="eyJoZGlkIjoiZWZhYzY1ZjEwYzE0MTgzYzYwNzAzNDFlNTliNGYwMzgifQ=="/>
</p:tagLst>
</file>

<file path=ppt/tags/tag4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5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6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7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8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ags/tag9.xml><?xml version="1.0" encoding="utf-8"?>
<p:tagLst xmlns:p="http://schemas.openxmlformats.org/presentationml/2006/main">
  <p:tag name="KSO_WM_DIAGRAM_VIRTUALLY_FRAME" val="{&quot;height&quot;:243.1251968503937,&quot;left&quot;:401.4204724409449,&quot;top&quot;:119.05,&quot;width&quot;:442.3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2824</Words>
  <Application>WPS 演示</Application>
  <PresentationFormat>宽屏</PresentationFormat>
  <Paragraphs>414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5" baseType="lpstr">
      <vt:lpstr>Arial</vt:lpstr>
      <vt:lpstr>宋体</vt:lpstr>
      <vt:lpstr>Wingdings</vt:lpstr>
      <vt:lpstr>黑体</vt:lpstr>
      <vt:lpstr>微软雅黑</vt:lpstr>
      <vt:lpstr>华文细黑</vt:lpstr>
      <vt:lpstr>字魂70号-灵悦黑体</vt:lpstr>
      <vt:lpstr>Calibri</vt:lpstr>
      <vt:lpstr>Calibri</vt:lpstr>
      <vt:lpstr>Segoe UI</vt:lpstr>
      <vt:lpstr>隶书</vt:lpstr>
      <vt:lpstr>Helvetica Light</vt:lpstr>
      <vt:lpstr>华文中宋</vt:lpstr>
      <vt:lpstr>Arial Unicode MS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baby</dc:creator>
  <cp:lastModifiedBy>WPS_1751534095</cp:lastModifiedBy>
  <cp:revision>270</cp:revision>
  <dcterms:created xsi:type="dcterms:W3CDTF">2019-11-11T13:37:00Z</dcterms:created>
  <dcterms:modified xsi:type="dcterms:W3CDTF">2025-10-22T06:39:50Z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F47900CFCF14428F81F766D8B14004F0</vt:lpwstr>
  </property>
</Properties>
</file>